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  <p:sldMasterId id="2147483684" r:id="rId3"/>
  </p:sldMasterIdLst>
  <p:notesMasterIdLst>
    <p:notesMasterId r:id="rId28"/>
  </p:notesMasterIdLst>
  <p:sldIdLst>
    <p:sldId id="268" r:id="rId4"/>
    <p:sldId id="385" r:id="rId5"/>
    <p:sldId id="386" r:id="rId6"/>
    <p:sldId id="305" r:id="rId7"/>
    <p:sldId id="357" r:id="rId8"/>
    <p:sldId id="358" r:id="rId9"/>
    <p:sldId id="401" r:id="rId10"/>
    <p:sldId id="391" r:id="rId11"/>
    <p:sldId id="399" r:id="rId12"/>
    <p:sldId id="612" r:id="rId13"/>
    <p:sldId id="322" r:id="rId14"/>
    <p:sldId id="351" r:id="rId15"/>
    <p:sldId id="412" r:id="rId16"/>
    <p:sldId id="353" r:id="rId17"/>
    <p:sldId id="324" r:id="rId18"/>
    <p:sldId id="352" r:id="rId19"/>
    <p:sldId id="613" r:id="rId20"/>
    <p:sldId id="330" r:id="rId21"/>
    <p:sldId id="273" r:id="rId22"/>
    <p:sldId id="362" r:id="rId23"/>
    <p:sldId id="614" r:id="rId24"/>
    <p:sldId id="402" r:id="rId25"/>
    <p:sldId id="403" r:id="rId26"/>
    <p:sldId id="36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2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53BC"/>
    <a:srgbClr val="2D257D"/>
    <a:srgbClr val="5B78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96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427" y="72"/>
      </p:cViewPr>
      <p:guideLst>
        <p:guide orient="horz" pos="2160"/>
        <p:guide pos="3840"/>
        <p:guide orient="horz" pos="22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6C24A-493F-44D9-AF7A-27AC52387A04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CA7740-B80D-4A25-8335-CADEF104BC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39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A1F31-EBC0-452E-8856-6F572C7EAA4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962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A1F31-EBC0-452E-8856-6F572C7EAA4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483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A1F31-EBC0-452E-8856-6F572C7EAA4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771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79E82-546E-40BB-806C-57681363DBD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433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tif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tif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tif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tif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ЧАЛ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Logo-Deco-RG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0" y="1987200"/>
            <a:ext cx="2880000" cy="2880000"/>
          </a:xfrm>
          <a:prstGeom prst="rect">
            <a:avLst/>
          </a:prstGeom>
        </p:spPr>
      </p:pic>
      <p:pic>
        <p:nvPicPr>
          <p:cNvPr id="9" name="Рисунок 8" descr="Logo-Blue-RG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69600" y="3427200"/>
            <a:ext cx="390770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0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00ADE5-4B5F-4EAD-803B-71F562132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832802-B6EF-44AC-8315-FC6EEEAAA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48E77E-3CF4-4E04-BB24-CE407E560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FD592-C570-4326-91C3-9EB6D49355AB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1569CA-C403-4DCF-A753-E6D50548F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058B63-280D-4E2F-A02B-08CE4B8EF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317B-BD14-4792-9018-63DE9D315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666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E9883-0F8A-4BF5-A4FE-2686EEF70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C0C69B-04F7-421D-B307-6C177E379C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C7CD367-1075-4BBA-B772-171748F6F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14C970-FBB4-40B9-B75C-B0392F4AF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FD592-C570-4326-91C3-9EB6D49355AB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0EAC17-01F9-48B1-A8DA-AD22C8AF5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3387CD-635B-4A87-B9AC-96BE1AFC0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317B-BD14-4792-9018-63DE9D315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766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152D3A-ADEB-44F9-8BBB-683EBA12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396584-2BFB-46EA-AB96-0D65713FF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D4E3FE-A033-4BE5-BFB4-32FF7BDB8E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78E7367-594A-44D8-BF25-493D408663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309AF5A-2083-48E5-95F6-1AB2A7D279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9AD158-2C32-4520-8982-346335A91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FD592-C570-4326-91C3-9EB6D49355AB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85FD941-750C-455E-8B88-5761677D7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F928A80-A84E-406B-B26E-E0D7840D2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317B-BD14-4792-9018-63DE9D315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795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943E4-7CA9-4014-AFB8-8521C6451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D286DC4-A47E-44BA-A5DA-EB3E00621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FD592-C570-4326-91C3-9EB6D49355AB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8098EDB-BA9B-481C-9424-6DCDC0A41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2010D5-654E-4303-9F4F-959F96753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317B-BD14-4792-9018-63DE9D315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209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62D41E0-213E-4A47-8569-B747584F9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FD592-C570-4326-91C3-9EB6D49355AB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422F46A-9F48-4668-A92F-4A825DB11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6FFE037-D12C-4494-8003-4716C3E04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317B-BD14-4792-9018-63DE9D315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804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989001-DC12-4CB2-AD75-F8A372520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225ADB-6FDF-453A-8D85-2C4E1D7AD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218C89-2AF9-41D3-BFED-119476B4A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48B5C3-659B-4A39-AAF4-B6DF6309E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FD592-C570-4326-91C3-9EB6D49355AB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DDF709-4528-43F6-9821-DF4E67A05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578301-A753-4359-8D39-1033C683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317B-BD14-4792-9018-63DE9D315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799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84AEB-D9DD-48EC-BEDF-2DA170D94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A4A43D7-20A7-4DCF-A5A2-BB523A51EC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37D489-D91B-4181-97CC-9DDACF428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CD7E84-8321-480E-82A9-81FD9FEE7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FD592-C570-4326-91C3-9EB6D49355AB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9E4C3B-7316-41BB-9AC9-5CB3F95BE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4D1ABF-08BB-4188-849E-7CD3C71F1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317B-BD14-4792-9018-63DE9D315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54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EAEB3-415B-4543-8EB7-BD839963A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34EEA4-6248-415D-98CB-D05917B920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1C0EA0-6557-4C42-9380-7EB06601C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FD592-C570-4326-91C3-9EB6D49355AB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AF1A28-2911-4113-8D99-AC31A27AF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952F45-A604-4071-BFCB-558D3AD11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317B-BD14-4792-9018-63DE9D315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908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8086672-8534-45CE-8C1D-780B5535AA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2F7125-3103-4616-9E1E-353642D96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02BCFA-CD79-401B-955D-D6E989DBB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FD592-C570-4326-91C3-9EB6D49355AB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D287A9-393D-4419-80D9-57DC43047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E9C4FE-C711-47B8-96A9-58F06AF8C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317B-BD14-4792-9018-63DE9D315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440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096B40-C027-4846-9FE7-F8D2079AC0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098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29CE7E-1834-448A-84CE-9308466AF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03" y="3326"/>
            <a:ext cx="10515600" cy="906506"/>
          </a:xfrm>
        </p:spPr>
        <p:txBody>
          <a:bodyPr>
            <a:normAutofit/>
          </a:bodyPr>
          <a:lstStyle>
            <a:lvl1pPr>
              <a:defRPr sz="3000">
                <a:solidFill>
                  <a:srgbClr val="3253BC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DA4EB8AB-0E33-4299-882F-A2E608BF96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2303" y="1803862"/>
            <a:ext cx="10515600" cy="4221271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59FE62-A9CE-49C3-8539-84D8151BE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9491"/>
            <a:ext cx="12192000" cy="278509"/>
          </a:xfrm>
          <a:prstGeom prst="rect">
            <a:avLst/>
          </a:prstGeom>
        </p:spPr>
      </p:pic>
      <p:pic>
        <p:nvPicPr>
          <p:cNvPr id="3" name="Рисунок 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64D8DBC1-95AE-48D3-BC4B-BFBC5CB9B1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205" y="119359"/>
            <a:ext cx="665389" cy="66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26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E46CB2-FEA9-4DBD-ADE5-CF02163C0D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098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82A04-85E1-44AE-B2E6-79355A05F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72906"/>
            <a:ext cx="10515600" cy="909832"/>
          </a:xfrm>
        </p:spPr>
        <p:txBody>
          <a:bodyPr>
            <a:normAutofit/>
          </a:bodyPr>
          <a:lstStyle>
            <a:lvl1pPr>
              <a:defRPr sz="3600">
                <a:solidFill>
                  <a:srgbClr val="3253BC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D0372B-C68C-4A5E-9AD2-560265A549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9491"/>
            <a:ext cx="12192000" cy="278509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рисунок, лампа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3152C714-F59F-4F12-8F8C-C7DB40C054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556" y="5319051"/>
            <a:ext cx="2248059" cy="9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57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E46CB2-FEA9-4DBD-ADE5-CF02163C0D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098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82A04-85E1-44AE-B2E6-79355A05F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72906"/>
            <a:ext cx="10515600" cy="909832"/>
          </a:xfrm>
        </p:spPr>
        <p:txBody>
          <a:bodyPr>
            <a:normAutofit/>
          </a:bodyPr>
          <a:lstStyle>
            <a:lvl1pPr>
              <a:defRPr sz="3600">
                <a:solidFill>
                  <a:srgbClr val="3253BC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D0372B-C68C-4A5E-9AD2-560265A549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9491"/>
            <a:ext cx="12192000" cy="27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191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ЧАЛ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Logo-Deco-RG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0" y="1987200"/>
            <a:ext cx="2880000" cy="2880000"/>
          </a:xfrm>
          <a:prstGeom prst="rect">
            <a:avLst/>
          </a:prstGeom>
        </p:spPr>
      </p:pic>
      <p:pic>
        <p:nvPicPr>
          <p:cNvPr id="9" name="Рисунок 8" descr="Logo-Blue-RG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69600" y="3427200"/>
            <a:ext cx="390770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E46CB2-FEA9-4DBD-ADE5-CF02163C0D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098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82A04-85E1-44AE-B2E6-79355A05F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72906"/>
            <a:ext cx="10515600" cy="909832"/>
          </a:xfrm>
        </p:spPr>
        <p:txBody>
          <a:bodyPr>
            <a:normAutofit/>
          </a:bodyPr>
          <a:lstStyle>
            <a:lvl1pPr>
              <a:defRPr sz="3600">
                <a:solidFill>
                  <a:srgbClr val="3253BC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D0372B-C68C-4A5E-9AD2-560265A549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9491"/>
            <a:ext cx="12192000" cy="278509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рисунок, лампа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3152C714-F59F-4F12-8F8C-C7DB40C054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556" y="5319051"/>
            <a:ext cx="2248059" cy="9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08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096B40-C027-4846-9FE7-F8D2079AC0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098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29CE7E-1834-448A-84CE-9308466AF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03" y="3326"/>
            <a:ext cx="10515600" cy="906506"/>
          </a:xfrm>
        </p:spPr>
        <p:txBody>
          <a:bodyPr>
            <a:normAutofit/>
          </a:bodyPr>
          <a:lstStyle>
            <a:lvl1pPr>
              <a:defRPr sz="3000">
                <a:solidFill>
                  <a:srgbClr val="3253BC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DA4EB8AB-0E33-4299-882F-A2E608BF96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2303" y="1803862"/>
            <a:ext cx="10515600" cy="4221271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59FE62-A9CE-49C3-8539-84D8151BE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9491"/>
            <a:ext cx="12192000" cy="278509"/>
          </a:xfrm>
          <a:prstGeom prst="rect">
            <a:avLst/>
          </a:prstGeom>
        </p:spPr>
      </p:pic>
      <p:pic>
        <p:nvPicPr>
          <p:cNvPr id="3" name="Рисунок 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64D8DBC1-95AE-48D3-BC4B-BFBC5CB9B1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205" y="119359"/>
            <a:ext cx="665389" cy="66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66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85BB3B-FFD6-4F58-AA2F-466ABC4F65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282"/>
            <a:ext cx="12192000" cy="9098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A36BB-A7E6-4B44-AFF3-77966BBF0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188" y="3021984"/>
            <a:ext cx="10515600" cy="862427"/>
          </a:xfrm>
        </p:spPr>
        <p:txBody>
          <a:bodyPr>
            <a:normAutofit/>
          </a:bodyPr>
          <a:lstStyle>
            <a:lvl1pPr>
              <a:defRPr sz="3000">
                <a:solidFill>
                  <a:srgbClr val="3253BC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9561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Н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1C47C4-60F5-4A62-90D1-FC36E10062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09832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7EC505F-F0FF-468F-B5C5-AFD95476F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72906"/>
            <a:ext cx="10515600" cy="909832"/>
          </a:xfrm>
        </p:spPr>
        <p:txBody>
          <a:bodyPr>
            <a:normAutofit/>
          </a:bodyPr>
          <a:lstStyle>
            <a:lvl1pPr>
              <a:defRPr sz="3600">
                <a:solidFill>
                  <a:srgbClr val="3253BC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588032-022C-486D-B668-0A3CC6C1B7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9491"/>
            <a:ext cx="12192000" cy="278509"/>
          </a:xfrm>
          <a:prstGeom prst="rect">
            <a:avLst/>
          </a:prstGeom>
        </p:spPr>
      </p:pic>
      <p:pic>
        <p:nvPicPr>
          <p:cNvPr id="9" name="Рисунок 8" descr="Изображение выглядит как рисунок, лампа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8C0A3BF6-427F-42A4-84E6-EC1318F20B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556" y="5319051"/>
            <a:ext cx="2248059" cy="909831"/>
          </a:xfrm>
          <a:prstGeom prst="rect">
            <a:avLst/>
          </a:prstGeom>
        </p:spPr>
      </p:pic>
      <p:sp>
        <p:nvSpPr>
          <p:cNvPr id="11" name="Текст 10">
            <a:extLst>
              <a:ext uri="{FF2B5EF4-FFF2-40B4-BE49-F238E27FC236}">
                <a16:creationId xmlns:a16="http://schemas.microsoft.com/office/drawing/2014/main" id="{474C13F8-332B-4A7B-A2DA-80907E637C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4373222"/>
            <a:ext cx="4579426" cy="171578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863638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НЕЦ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Logo-Deco-RG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0" y="1987200"/>
            <a:ext cx="2880000" cy="2880000"/>
          </a:xfrm>
          <a:prstGeom prst="rect">
            <a:avLst/>
          </a:prstGeom>
        </p:spPr>
      </p:pic>
      <p:pic>
        <p:nvPicPr>
          <p:cNvPr id="9" name="Рисунок 8" descr="Logo-Blue-RG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69600" y="3427200"/>
            <a:ext cx="3907701" cy="144000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52C1BDA0-4589-4821-A277-9A2109942A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0117" y="706438"/>
            <a:ext cx="8271164" cy="898525"/>
          </a:xfrm>
        </p:spPr>
        <p:txBody>
          <a:bodyPr/>
          <a:lstStyle>
            <a:lvl1pPr marL="0" indent="0">
              <a:buNone/>
              <a:defRPr sz="3000"/>
            </a:lvl1pPr>
            <a:lvl2pPr marL="457200" indent="0">
              <a:buNone/>
              <a:defRPr/>
            </a:lvl2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2E7AC1-B6D3-4650-A152-66632AC36B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01569" y="5386503"/>
            <a:ext cx="6991321" cy="11140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4498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096B40-C027-4846-9FE7-F8D2079AC0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098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29CE7E-1834-448A-84CE-9308466AF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03" y="3326"/>
            <a:ext cx="10515600" cy="906506"/>
          </a:xfrm>
        </p:spPr>
        <p:txBody>
          <a:bodyPr>
            <a:normAutofit/>
          </a:bodyPr>
          <a:lstStyle>
            <a:lvl1pPr>
              <a:defRPr sz="3200">
                <a:solidFill>
                  <a:srgbClr val="3253BC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DA4EB8AB-0E33-4299-882F-A2E608BF96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2303" y="1803862"/>
            <a:ext cx="10515600" cy="4221271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59FE62-A9CE-49C3-8539-84D8151BE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9491"/>
            <a:ext cx="12192000" cy="278509"/>
          </a:xfrm>
          <a:prstGeom prst="rect">
            <a:avLst/>
          </a:prstGeom>
        </p:spPr>
      </p:pic>
      <p:pic>
        <p:nvPicPr>
          <p:cNvPr id="3" name="Рисунок 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64D8DBC1-95AE-48D3-BC4B-BFBC5CB9B1A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205" y="119359"/>
            <a:ext cx="665389" cy="66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29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85BB3B-FFD6-4F58-AA2F-466ABC4F65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282"/>
            <a:ext cx="12192000" cy="9098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A36BB-A7E6-4B44-AFF3-77966BBF0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188" y="3021984"/>
            <a:ext cx="10515600" cy="86242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3253BC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4257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Н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1C47C4-60F5-4A62-90D1-FC36E10062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09832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7EC505F-F0FF-468F-B5C5-AFD95476F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72906"/>
            <a:ext cx="10515600" cy="909832"/>
          </a:xfrm>
        </p:spPr>
        <p:txBody>
          <a:bodyPr>
            <a:normAutofit/>
          </a:bodyPr>
          <a:lstStyle>
            <a:lvl1pPr>
              <a:defRPr sz="3600">
                <a:solidFill>
                  <a:srgbClr val="3253BC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588032-022C-486D-B668-0A3CC6C1B7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9491"/>
            <a:ext cx="12192000" cy="278509"/>
          </a:xfrm>
          <a:prstGeom prst="rect">
            <a:avLst/>
          </a:prstGeom>
        </p:spPr>
      </p:pic>
      <p:pic>
        <p:nvPicPr>
          <p:cNvPr id="9" name="Рисунок 8" descr="Изображение выглядит как рисунок, лампа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8C0A3BF6-427F-42A4-84E6-EC1318F20B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556" y="5319051"/>
            <a:ext cx="2248059" cy="909831"/>
          </a:xfrm>
          <a:prstGeom prst="rect">
            <a:avLst/>
          </a:prstGeom>
        </p:spPr>
      </p:pic>
      <p:sp>
        <p:nvSpPr>
          <p:cNvPr id="11" name="Текст 10">
            <a:extLst>
              <a:ext uri="{FF2B5EF4-FFF2-40B4-BE49-F238E27FC236}">
                <a16:creationId xmlns:a16="http://schemas.microsoft.com/office/drawing/2014/main" id="{474C13F8-332B-4A7B-A2DA-80907E637C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4373222"/>
            <a:ext cx="4579426" cy="171578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05735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НЕЦ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Logo-Deco-RG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0" y="1987200"/>
            <a:ext cx="2880000" cy="2880000"/>
          </a:xfrm>
          <a:prstGeom prst="rect">
            <a:avLst/>
          </a:prstGeom>
        </p:spPr>
      </p:pic>
      <p:pic>
        <p:nvPicPr>
          <p:cNvPr id="9" name="Рисунок 8" descr="Logo-Blue-RG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69600" y="3427200"/>
            <a:ext cx="3907701" cy="144000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52C1BDA0-4589-4821-A277-9A2109942A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0117" y="706438"/>
            <a:ext cx="8271164" cy="89852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2E7AC1-B6D3-4650-A152-66632AC36B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01569" y="5386503"/>
            <a:ext cx="6991321" cy="11140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2195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52"/>
          <p:cNvGrpSpPr/>
          <p:nvPr userDrawn="1"/>
        </p:nvGrpSpPr>
        <p:grpSpPr>
          <a:xfrm>
            <a:off x="0" y="-347"/>
            <a:ext cx="12192000" cy="720347"/>
            <a:chOff x="0" y="0"/>
            <a:chExt cx="9144000" cy="540260"/>
          </a:xfrm>
        </p:grpSpPr>
        <p:sp>
          <p:nvSpPr>
            <p:cNvPr id="29" name="Прямоугольник 28"/>
            <p:cNvSpPr/>
            <p:nvPr/>
          </p:nvSpPr>
          <p:spPr>
            <a:xfrm flipH="1">
              <a:off x="0" y="0"/>
              <a:ext cx="6768000" cy="540000"/>
            </a:xfrm>
            <a:prstGeom prst="rect">
              <a:avLst/>
            </a:prstGeom>
            <a:solidFill>
              <a:srgbClr val="171C8F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2667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 flipH="1">
              <a:off x="6768000" y="260"/>
              <a:ext cx="792000" cy="540000"/>
            </a:xfrm>
            <a:prstGeom prst="rect">
              <a:avLst/>
            </a:prstGeom>
            <a:solidFill>
              <a:srgbClr val="5C0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2400"/>
            </a:p>
          </p:txBody>
        </p:sp>
        <p:sp>
          <p:nvSpPr>
            <p:cNvPr id="31" name="Прямоугольник 30"/>
            <p:cNvSpPr/>
            <p:nvPr/>
          </p:nvSpPr>
          <p:spPr>
            <a:xfrm flipH="1">
              <a:off x="7560000" y="260"/>
              <a:ext cx="792000" cy="540000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2400"/>
            </a:p>
          </p:txBody>
        </p:sp>
        <p:sp>
          <p:nvSpPr>
            <p:cNvPr id="32" name="Прямоугольник 31"/>
            <p:cNvSpPr/>
            <p:nvPr/>
          </p:nvSpPr>
          <p:spPr>
            <a:xfrm flipH="1">
              <a:off x="8352000" y="0"/>
              <a:ext cx="792000" cy="540000"/>
            </a:xfrm>
            <a:prstGeom prst="rect">
              <a:avLst/>
            </a:prstGeom>
            <a:solidFill>
              <a:srgbClr val="BB1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2400"/>
            </a:p>
          </p:txBody>
        </p:sp>
        <p:pic>
          <p:nvPicPr>
            <p:cNvPr id="33" name="Рисунок 32" descr="EOS-White-RGB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50000" y="72000"/>
              <a:ext cx="396000" cy="396000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347" y="186629"/>
            <a:ext cx="10402176" cy="346051"/>
          </a:xfrm>
        </p:spPr>
        <p:txBody>
          <a:bodyPr>
            <a:normAutofit/>
          </a:bodyPr>
          <a:lstStyle>
            <a:lvl1pPr algn="l">
              <a:defRPr sz="2667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6677" y="836712"/>
            <a:ext cx="10972800" cy="5472608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430" indent="-380934"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accent5"/>
              </a:buClr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accent5"/>
              </a:buClr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5"/>
              </a:buClr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241003"/>
          </a:xfrm>
        </p:spPr>
        <p:txBody>
          <a:bodyPr/>
          <a:lstStyle>
            <a:lvl1pPr>
              <a:defRPr sz="1467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5224F9-8AA0-4D3F-B0BA-5A395F002224}" type="datetimeFigureOut">
              <a:rPr lang="ru-RU" smtClean="0"/>
              <a:pPr/>
              <a:t>19.10.2022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241003"/>
          </a:xfrm>
        </p:spPr>
        <p:txBody>
          <a:bodyPr/>
          <a:lstStyle>
            <a:lvl1pPr>
              <a:defRPr sz="1467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241003"/>
          </a:xfrm>
        </p:spPr>
        <p:txBody>
          <a:bodyPr/>
          <a:lstStyle>
            <a:lvl1pPr>
              <a:defRPr sz="1467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FD15C0-A5E7-415B-A6B1-363F26F49D2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3" name="Группа 22"/>
          <p:cNvGrpSpPr/>
          <p:nvPr userDrawn="1"/>
        </p:nvGrpSpPr>
        <p:grpSpPr>
          <a:xfrm flipH="1">
            <a:off x="0" y="6692581"/>
            <a:ext cx="12192000" cy="165419"/>
            <a:chOff x="0" y="360000"/>
            <a:chExt cx="9144000" cy="792000"/>
          </a:xfrm>
        </p:grpSpPr>
        <p:sp>
          <p:nvSpPr>
            <p:cNvPr id="24" name="Прямоугольник 23"/>
            <p:cNvSpPr/>
            <p:nvPr/>
          </p:nvSpPr>
          <p:spPr>
            <a:xfrm flipH="1">
              <a:off x="0" y="360000"/>
              <a:ext cx="6768000" cy="792000"/>
            </a:xfrm>
            <a:prstGeom prst="rect">
              <a:avLst/>
            </a:prstGeom>
            <a:solidFill>
              <a:srgbClr val="FF820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3733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 flipH="1">
              <a:off x="6768000" y="360000"/>
              <a:ext cx="792000" cy="792000"/>
            </a:xfrm>
            <a:prstGeom prst="rect">
              <a:avLst/>
            </a:prstGeom>
            <a:solidFill>
              <a:srgbClr val="FC4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2400" dirty="0"/>
            </a:p>
          </p:txBody>
        </p:sp>
        <p:sp>
          <p:nvSpPr>
            <p:cNvPr id="26" name="Прямоугольник 25"/>
            <p:cNvSpPr/>
            <p:nvPr/>
          </p:nvSpPr>
          <p:spPr>
            <a:xfrm flipH="1">
              <a:off x="7560000" y="360000"/>
              <a:ext cx="792000" cy="792000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2400" dirty="0"/>
            </a:p>
          </p:txBody>
        </p:sp>
        <p:sp>
          <p:nvSpPr>
            <p:cNvPr id="27" name="Прямоугольник 26"/>
            <p:cNvSpPr/>
            <p:nvPr/>
          </p:nvSpPr>
          <p:spPr>
            <a:xfrm flipH="1">
              <a:off x="8352000" y="360000"/>
              <a:ext cx="792000" cy="792000"/>
            </a:xfrm>
            <a:prstGeom prst="rect">
              <a:avLst/>
            </a:prstGeom>
            <a:solidFill>
              <a:srgbClr val="BF0D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2302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ADAC83-26F1-4013-877D-6E440E15EF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A7F14A5-8D20-4EBE-B2CF-C832F8134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CD14E1-DF60-402D-A1A8-BA253245A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FD592-C570-4326-91C3-9EB6D49355AB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0FB580-71DB-480F-96AC-566F6D12D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B62CA2-4A61-49EC-B0E4-81AF3F0BD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317B-BD14-4792-9018-63DE9D315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143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AE1D70-EE1D-4944-969D-B4E8CC44A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A99E70-7229-48CD-82BA-4A9F1A1911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F7EEE4-DF29-474E-A01A-FD4854C3D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FD592-C570-4326-91C3-9EB6D49355AB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16A05A-5E05-4F5D-A8B9-A63B12DED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EE6195-9C49-40AC-8DD3-5EA265169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317B-BD14-4792-9018-63DE9D315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797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5A7576-E166-4731-9596-43BC67BCF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76E8C2-E6F3-4E24-9E54-67921FCCE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59198D-62CB-4EE7-B9C1-87203A4551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D5317-044F-4115-BB1F-E02D7637497F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3CC334-2267-4EB1-BA3F-0E03D61E51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397175-82D1-4D0C-A111-D0966F5878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DB20B-725D-4D6D-9B6A-01D10E023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9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0" r:id="rId2"/>
    <p:sldLayoutId id="2147483661" r:id="rId3"/>
    <p:sldLayoutId id="2147483662" r:id="rId4"/>
    <p:sldLayoutId id="2147483663" r:id="rId5"/>
    <p:sldLayoutId id="2147483668" r:id="rId6"/>
    <p:sldLayoutId id="214748366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DAF8B-B91C-42BA-B9A6-E70C73CC0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5CC06A-E646-4F13-8E47-3077FB1CF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00BAA3-3A6D-4D61-94C4-AF6D60110F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FD592-C570-4326-91C3-9EB6D49355AB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54897D-1099-456B-A04F-1F1A4F507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84DEC9-B760-4B31-BFCE-C9D0345F8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A317B-BD14-4792-9018-63DE9D315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012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5A7576-E166-4731-9596-43BC67BCF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76E8C2-E6F3-4E24-9E54-67921FCCE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59198D-62CB-4EE7-B9C1-87203A4551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D5317-044F-4115-BB1F-E02D7637497F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3CC334-2267-4EB1-BA3F-0E03D61E51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397175-82D1-4D0C-A111-D0966F5878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DB20B-725D-4D6D-9B6A-01D10E023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958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10" Type="http://schemas.openxmlformats.org/officeDocument/2006/relationships/image" Target="../media/image159.jpeg"/><Relationship Id="rId4" Type="http://schemas.openxmlformats.org/officeDocument/2006/relationships/image" Target="../media/image153.png"/><Relationship Id="rId9" Type="http://schemas.openxmlformats.org/officeDocument/2006/relationships/image" Target="../media/image1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2.png"/><Relationship Id="rId7" Type="http://schemas.openxmlformats.org/officeDocument/2006/relationships/image" Target="../media/image164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9" Type="http://schemas.openxmlformats.org/officeDocument/2006/relationships/image" Target="../media/image54.png"/><Relationship Id="rId21" Type="http://schemas.openxmlformats.org/officeDocument/2006/relationships/image" Target="../media/image36.png"/><Relationship Id="rId34" Type="http://schemas.openxmlformats.org/officeDocument/2006/relationships/image" Target="../media/image49.png"/><Relationship Id="rId42" Type="http://schemas.openxmlformats.org/officeDocument/2006/relationships/image" Target="../media/image57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24" Type="http://schemas.openxmlformats.org/officeDocument/2006/relationships/image" Target="../media/image39.jpeg"/><Relationship Id="rId32" Type="http://schemas.openxmlformats.org/officeDocument/2006/relationships/image" Target="../media/image47.jpeg"/><Relationship Id="rId37" Type="http://schemas.openxmlformats.org/officeDocument/2006/relationships/image" Target="../media/image52.png"/><Relationship Id="rId40" Type="http://schemas.openxmlformats.org/officeDocument/2006/relationships/image" Target="../media/image55.png"/><Relationship Id="rId45" Type="http://schemas.openxmlformats.org/officeDocument/2006/relationships/image" Target="../media/image60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36" Type="http://schemas.openxmlformats.org/officeDocument/2006/relationships/image" Target="../media/image51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31" Type="http://schemas.openxmlformats.org/officeDocument/2006/relationships/image" Target="../media/image46.jpeg"/><Relationship Id="rId44" Type="http://schemas.openxmlformats.org/officeDocument/2006/relationships/image" Target="../media/image59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jpeg"/><Relationship Id="rId27" Type="http://schemas.openxmlformats.org/officeDocument/2006/relationships/image" Target="../media/image42.png"/><Relationship Id="rId30" Type="http://schemas.openxmlformats.org/officeDocument/2006/relationships/image" Target="../media/image45.png"/><Relationship Id="rId35" Type="http://schemas.openxmlformats.org/officeDocument/2006/relationships/image" Target="../media/image50.png"/><Relationship Id="rId43" Type="http://schemas.openxmlformats.org/officeDocument/2006/relationships/image" Target="../media/image58.png"/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33" Type="http://schemas.openxmlformats.org/officeDocument/2006/relationships/image" Target="../media/image48.png"/><Relationship Id="rId38" Type="http://schemas.openxmlformats.org/officeDocument/2006/relationships/image" Target="../media/image53.png"/><Relationship Id="rId46" Type="http://schemas.openxmlformats.org/officeDocument/2006/relationships/image" Target="../media/image61.png"/><Relationship Id="rId20" Type="http://schemas.openxmlformats.org/officeDocument/2006/relationships/image" Target="../media/image35.png"/><Relationship Id="rId41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8.png"/><Relationship Id="rId7" Type="http://schemas.microsoft.com/office/2007/relationships/hdphoto" Target="../media/hdphoto4.wdp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microsoft.com/office/2007/relationships/hdphoto" Target="../media/hdphoto5.wdp"/><Relationship Id="rId5" Type="http://schemas.openxmlformats.org/officeDocument/2006/relationships/image" Target="../media/image69.png"/><Relationship Id="rId10" Type="http://schemas.openxmlformats.org/officeDocument/2006/relationships/image" Target="../media/image72.png"/><Relationship Id="rId4" Type="http://schemas.microsoft.com/office/2007/relationships/hdphoto" Target="../media/hdphoto3.wdp"/><Relationship Id="rId9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4.png"/><Relationship Id="rId7" Type="http://schemas.openxmlformats.org/officeDocument/2006/relationships/image" Target="../media/image73.jpeg"/><Relationship Id="rId12" Type="http://schemas.openxmlformats.org/officeDocument/2006/relationships/image" Target="../media/image78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openxmlformats.org/officeDocument/2006/relationships/image" Target="../media/image77.png"/><Relationship Id="rId5" Type="http://schemas.openxmlformats.org/officeDocument/2006/relationships/image" Target="../media/image70.png"/><Relationship Id="rId10" Type="http://schemas.openxmlformats.org/officeDocument/2006/relationships/image" Target="../media/image76.png"/><Relationship Id="rId4" Type="http://schemas.openxmlformats.org/officeDocument/2006/relationships/image" Target="../media/image69.png"/><Relationship Id="rId9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13" Type="http://schemas.openxmlformats.org/officeDocument/2006/relationships/image" Target="../media/image90.emf"/><Relationship Id="rId18" Type="http://schemas.openxmlformats.org/officeDocument/2006/relationships/image" Target="../media/image95.emf"/><Relationship Id="rId3" Type="http://schemas.openxmlformats.org/officeDocument/2006/relationships/image" Target="../media/image12.png"/><Relationship Id="rId21" Type="http://schemas.openxmlformats.org/officeDocument/2006/relationships/image" Target="../media/image98.emf"/><Relationship Id="rId7" Type="http://schemas.openxmlformats.org/officeDocument/2006/relationships/image" Target="../media/image84.emf"/><Relationship Id="rId12" Type="http://schemas.openxmlformats.org/officeDocument/2006/relationships/image" Target="../media/image89.emf"/><Relationship Id="rId17" Type="http://schemas.openxmlformats.org/officeDocument/2006/relationships/image" Target="../media/image94.emf"/><Relationship Id="rId2" Type="http://schemas.openxmlformats.org/officeDocument/2006/relationships/image" Target="../media/image80.jpeg"/><Relationship Id="rId16" Type="http://schemas.openxmlformats.org/officeDocument/2006/relationships/image" Target="../media/image93.emf"/><Relationship Id="rId20" Type="http://schemas.openxmlformats.org/officeDocument/2006/relationships/image" Target="../media/image9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emf"/><Relationship Id="rId11" Type="http://schemas.openxmlformats.org/officeDocument/2006/relationships/image" Target="../media/image88.emf"/><Relationship Id="rId5" Type="http://schemas.openxmlformats.org/officeDocument/2006/relationships/image" Target="../media/image82.emf"/><Relationship Id="rId15" Type="http://schemas.openxmlformats.org/officeDocument/2006/relationships/image" Target="../media/image92.emf"/><Relationship Id="rId10" Type="http://schemas.openxmlformats.org/officeDocument/2006/relationships/image" Target="../media/image87.emf"/><Relationship Id="rId19" Type="http://schemas.openxmlformats.org/officeDocument/2006/relationships/image" Target="../media/image96.emf"/><Relationship Id="rId4" Type="http://schemas.openxmlformats.org/officeDocument/2006/relationships/image" Target="../media/image81.png"/><Relationship Id="rId9" Type="http://schemas.openxmlformats.org/officeDocument/2006/relationships/image" Target="../media/image86.emf"/><Relationship Id="rId14" Type="http://schemas.openxmlformats.org/officeDocument/2006/relationships/image" Target="../media/image9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12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7D90F1A6-1D48-49A1-A4EE-1BBC39F61B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" r="7958"/>
          <a:stretch/>
        </p:blipFill>
        <p:spPr>
          <a:xfrm>
            <a:off x="0" y="-26178"/>
            <a:ext cx="12192000" cy="688417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130F451-1EDD-42E0-BA2B-CF6F3BFB6E24}"/>
              </a:ext>
            </a:extLst>
          </p:cNvPr>
          <p:cNvSpPr/>
          <p:nvPr/>
        </p:nvSpPr>
        <p:spPr>
          <a:xfrm>
            <a:off x="0" y="-26178"/>
            <a:ext cx="12192000" cy="6884178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B77251F-D293-4207-A442-00DA9EC2FC7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5" y="149948"/>
            <a:ext cx="11982992" cy="4143423"/>
          </a:xfrm>
          <a:prstGeom prst="rect">
            <a:avLst/>
          </a:prstGeom>
        </p:spPr>
      </p:pic>
      <p:sp>
        <p:nvSpPr>
          <p:cNvPr id="7" name="Прямоугольник 3">
            <a:extLst>
              <a:ext uri="{FF2B5EF4-FFF2-40B4-BE49-F238E27FC236}">
                <a16:creationId xmlns:a16="http://schemas.microsoft.com/office/drawing/2014/main" id="{475DF40F-CCDB-4086-9289-86B7553A87E2}"/>
              </a:ext>
            </a:extLst>
          </p:cNvPr>
          <p:cNvSpPr/>
          <p:nvPr/>
        </p:nvSpPr>
        <p:spPr>
          <a:xfrm>
            <a:off x="9239" y="4406588"/>
            <a:ext cx="12182761" cy="2463876"/>
          </a:xfrm>
          <a:custGeom>
            <a:avLst/>
            <a:gdLst>
              <a:gd name="connsiteX0" fmla="*/ 0 w 9144000"/>
              <a:gd name="connsiteY0" fmla="*/ 0 h 1137352"/>
              <a:gd name="connsiteX1" fmla="*/ 9144000 w 9144000"/>
              <a:gd name="connsiteY1" fmla="*/ 0 h 1137352"/>
              <a:gd name="connsiteX2" fmla="*/ 9144000 w 9144000"/>
              <a:gd name="connsiteY2" fmla="*/ 1137352 h 1137352"/>
              <a:gd name="connsiteX3" fmla="*/ 0 w 9144000"/>
              <a:gd name="connsiteY3" fmla="*/ 1137352 h 1137352"/>
              <a:gd name="connsiteX4" fmla="*/ 0 w 9144000"/>
              <a:gd name="connsiteY4" fmla="*/ 0 h 1137352"/>
              <a:gd name="connsiteX0" fmla="*/ 0 w 9144000"/>
              <a:gd name="connsiteY0" fmla="*/ 0 h 1137352"/>
              <a:gd name="connsiteX1" fmla="*/ 9144000 w 9144000"/>
              <a:gd name="connsiteY1" fmla="*/ 1066800 h 1137352"/>
              <a:gd name="connsiteX2" fmla="*/ 9144000 w 9144000"/>
              <a:gd name="connsiteY2" fmla="*/ 1137352 h 1137352"/>
              <a:gd name="connsiteX3" fmla="*/ 0 w 9144000"/>
              <a:gd name="connsiteY3" fmla="*/ 1137352 h 1137352"/>
              <a:gd name="connsiteX4" fmla="*/ 0 w 9144000"/>
              <a:gd name="connsiteY4" fmla="*/ 0 h 1137352"/>
              <a:gd name="connsiteX0" fmla="*/ 45720 w 9144000"/>
              <a:gd name="connsiteY0" fmla="*/ 0 h 1884112"/>
              <a:gd name="connsiteX1" fmla="*/ 9144000 w 9144000"/>
              <a:gd name="connsiteY1" fmla="*/ 1813560 h 1884112"/>
              <a:gd name="connsiteX2" fmla="*/ 9144000 w 9144000"/>
              <a:gd name="connsiteY2" fmla="*/ 1884112 h 1884112"/>
              <a:gd name="connsiteX3" fmla="*/ 0 w 9144000"/>
              <a:gd name="connsiteY3" fmla="*/ 1884112 h 1884112"/>
              <a:gd name="connsiteX4" fmla="*/ 45720 w 9144000"/>
              <a:gd name="connsiteY4" fmla="*/ 0 h 1884112"/>
              <a:gd name="connsiteX0" fmla="*/ 45720 w 9144000"/>
              <a:gd name="connsiteY0" fmla="*/ 0 h 1884112"/>
              <a:gd name="connsiteX1" fmla="*/ 9144000 w 9144000"/>
              <a:gd name="connsiteY1" fmla="*/ 1813560 h 1884112"/>
              <a:gd name="connsiteX2" fmla="*/ 9144000 w 9144000"/>
              <a:gd name="connsiteY2" fmla="*/ 1884112 h 1884112"/>
              <a:gd name="connsiteX3" fmla="*/ 0 w 9144000"/>
              <a:gd name="connsiteY3" fmla="*/ 1884112 h 1884112"/>
              <a:gd name="connsiteX4" fmla="*/ 45720 w 9144000"/>
              <a:gd name="connsiteY4" fmla="*/ 0 h 1884112"/>
              <a:gd name="connsiteX0" fmla="*/ 45720 w 9144000"/>
              <a:gd name="connsiteY0" fmla="*/ 0 h 1884112"/>
              <a:gd name="connsiteX1" fmla="*/ 9144000 w 9144000"/>
              <a:gd name="connsiteY1" fmla="*/ 1813560 h 1884112"/>
              <a:gd name="connsiteX2" fmla="*/ 9144000 w 9144000"/>
              <a:gd name="connsiteY2" fmla="*/ 1884112 h 1884112"/>
              <a:gd name="connsiteX3" fmla="*/ 0 w 9144000"/>
              <a:gd name="connsiteY3" fmla="*/ 1884112 h 1884112"/>
              <a:gd name="connsiteX4" fmla="*/ 45720 w 9144000"/>
              <a:gd name="connsiteY4" fmla="*/ 0 h 1884112"/>
              <a:gd name="connsiteX0" fmla="*/ 45720 w 9144000"/>
              <a:gd name="connsiteY0" fmla="*/ 0 h 1884112"/>
              <a:gd name="connsiteX1" fmla="*/ 6477000 w 9144000"/>
              <a:gd name="connsiteY1" fmla="*/ 1645920 h 1884112"/>
              <a:gd name="connsiteX2" fmla="*/ 9144000 w 9144000"/>
              <a:gd name="connsiteY2" fmla="*/ 1884112 h 1884112"/>
              <a:gd name="connsiteX3" fmla="*/ 0 w 9144000"/>
              <a:gd name="connsiteY3" fmla="*/ 1884112 h 1884112"/>
              <a:gd name="connsiteX4" fmla="*/ 45720 w 9144000"/>
              <a:gd name="connsiteY4" fmla="*/ 0 h 1884112"/>
              <a:gd name="connsiteX0" fmla="*/ 45720 w 9144000"/>
              <a:gd name="connsiteY0" fmla="*/ 0 h 1884112"/>
              <a:gd name="connsiteX1" fmla="*/ 6477000 w 9144000"/>
              <a:gd name="connsiteY1" fmla="*/ 1645920 h 1884112"/>
              <a:gd name="connsiteX2" fmla="*/ 9144000 w 9144000"/>
              <a:gd name="connsiteY2" fmla="*/ 1884112 h 1884112"/>
              <a:gd name="connsiteX3" fmla="*/ 0 w 9144000"/>
              <a:gd name="connsiteY3" fmla="*/ 1884112 h 1884112"/>
              <a:gd name="connsiteX4" fmla="*/ 45720 w 9144000"/>
              <a:gd name="connsiteY4" fmla="*/ 0 h 1884112"/>
              <a:gd name="connsiteX0" fmla="*/ 0 w 9144000"/>
              <a:gd name="connsiteY0" fmla="*/ 0 h 2508952"/>
              <a:gd name="connsiteX1" fmla="*/ 6477000 w 9144000"/>
              <a:gd name="connsiteY1" fmla="*/ 2270760 h 2508952"/>
              <a:gd name="connsiteX2" fmla="*/ 9144000 w 9144000"/>
              <a:gd name="connsiteY2" fmla="*/ 2508952 h 2508952"/>
              <a:gd name="connsiteX3" fmla="*/ 0 w 9144000"/>
              <a:gd name="connsiteY3" fmla="*/ 2508952 h 2508952"/>
              <a:gd name="connsiteX4" fmla="*/ 0 w 9144000"/>
              <a:gd name="connsiteY4" fmla="*/ 0 h 2508952"/>
              <a:gd name="connsiteX0" fmla="*/ 0 w 9144000"/>
              <a:gd name="connsiteY0" fmla="*/ 0 h 2508952"/>
              <a:gd name="connsiteX1" fmla="*/ 6096000 w 9144000"/>
              <a:gd name="connsiteY1" fmla="*/ 2209800 h 2508952"/>
              <a:gd name="connsiteX2" fmla="*/ 9144000 w 9144000"/>
              <a:gd name="connsiteY2" fmla="*/ 2508952 h 2508952"/>
              <a:gd name="connsiteX3" fmla="*/ 0 w 9144000"/>
              <a:gd name="connsiteY3" fmla="*/ 2508952 h 2508952"/>
              <a:gd name="connsiteX4" fmla="*/ 0 w 9144000"/>
              <a:gd name="connsiteY4" fmla="*/ 0 h 2508952"/>
              <a:gd name="connsiteX0" fmla="*/ 0 w 9144000"/>
              <a:gd name="connsiteY0" fmla="*/ 0 h 2508952"/>
              <a:gd name="connsiteX1" fmla="*/ 6096000 w 9144000"/>
              <a:gd name="connsiteY1" fmla="*/ 2209800 h 2508952"/>
              <a:gd name="connsiteX2" fmla="*/ 9144000 w 9144000"/>
              <a:gd name="connsiteY2" fmla="*/ 2508952 h 2508952"/>
              <a:gd name="connsiteX3" fmla="*/ 0 w 9144000"/>
              <a:gd name="connsiteY3" fmla="*/ 2508952 h 2508952"/>
              <a:gd name="connsiteX4" fmla="*/ 0 w 9144000"/>
              <a:gd name="connsiteY4" fmla="*/ 0 h 2508952"/>
              <a:gd name="connsiteX0" fmla="*/ 0 w 9144000"/>
              <a:gd name="connsiteY0" fmla="*/ 0 h 2508952"/>
              <a:gd name="connsiteX1" fmla="*/ 6096000 w 9144000"/>
              <a:gd name="connsiteY1" fmla="*/ 2209800 h 2508952"/>
              <a:gd name="connsiteX2" fmla="*/ 9144000 w 9144000"/>
              <a:gd name="connsiteY2" fmla="*/ 2508952 h 2508952"/>
              <a:gd name="connsiteX3" fmla="*/ 0 w 9144000"/>
              <a:gd name="connsiteY3" fmla="*/ 2508952 h 2508952"/>
              <a:gd name="connsiteX4" fmla="*/ 0 w 9144000"/>
              <a:gd name="connsiteY4" fmla="*/ 0 h 2508952"/>
              <a:gd name="connsiteX0" fmla="*/ 0 w 9144000"/>
              <a:gd name="connsiteY0" fmla="*/ 0 h 2508952"/>
              <a:gd name="connsiteX1" fmla="*/ 6799844 w 9144000"/>
              <a:gd name="connsiteY1" fmla="*/ 2225099 h 2508952"/>
              <a:gd name="connsiteX2" fmla="*/ 9144000 w 9144000"/>
              <a:gd name="connsiteY2" fmla="*/ 2508952 h 2508952"/>
              <a:gd name="connsiteX3" fmla="*/ 0 w 9144000"/>
              <a:gd name="connsiteY3" fmla="*/ 2508952 h 2508952"/>
              <a:gd name="connsiteX4" fmla="*/ 0 w 9144000"/>
              <a:gd name="connsiteY4" fmla="*/ 0 h 2508952"/>
              <a:gd name="connsiteX0" fmla="*/ 0 w 9171710"/>
              <a:gd name="connsiteY0" fmla="*/ 0 h 2391664"/>
              <a:gd name="connsiteX1" fmla="*/ 6827554 w 9171710"/>
              <a:gd name="connsiteY1" fmla="*/ 2107811 h 2391664"/>
              <a:gd name="connsiteX2" fmla="*/ 9171710 w 9171710"/>
              <a:gd name="connsiteY2" fmla="*/ 2391664 h 2391664"/>
              <a:gd name="connsiteX3" fmla="*/ 27710 w 9171710"/>
              <a:gd name="connsiteY3" fmla="*/ 2391664 h 2391664"/>
              <a:gd name="connsiteX4" fmla="*/ 0 w 9171710"/>
              <a:gd name="connsiteY4" fmla="*/ 0 h 2391664"/>
              <a:gd name="connsiteX0" fmla="*/ 0 w 9171710"/>
              <a:gd name="connsiteY0" fmla="*/ 0 h 2391664"/>
              <a:gd name="connsiteX1" fmla="*/ 6661292 w 9171710"/>
              <a:gd name="connsiteY1" fmla="*/ 2092513 h 2391664"/>
              <a:gd name="connsiteX2" fmla="*/ 9171710 w 9171710"/>
              <a:gd name="connsiteY2" fmla="*/ 2391664 h 2391664"/>
              <a:gd name="connsiteX3" fmla="*/ 27710 w 9171710"/>
              <a:gd name="connsiteY3" fmla="*/ 2391664 h 2391664"/>
              <a:gd name="connsiteX4" fmla="*/ 0 w 9171710"/>
              <a:gd name="connsiteY4" fmla="*/ 0 h 2391664"/>
              <a:gd name="connsiteX0" fmla="*/ 0 w 9171710"/>
              <a:gd name="connsiteY0" fmla="*/ 0 h 2391664"/>
              <a:gd name="connsiteX1" fmla="*/ 6661292 w 9171710"/>
              <a:gd name="connsiteY1" fmla="*/ 2092513 h 2391664"/>
              <a:gd name="connsiteX2" fmla="*/ 9171710 w 9171710"/>
              <a:gd name="connsiteY2" fmla="*/ 2391664 h 2391664"/>
              <a:gd name="connsiteX3" fmla="*/ 27710 w 9171710"/>
              <a:gd name="connsiteY3" fmla="*/ 2391664 h 2391664"/>
              <a:gd name="connsiteX4" fmla="*/ 0 w 9171710"/>
              <a:gd name="connsiteY4" fmla="*/ 0 h 2391664"/>
              <a:gd name="connsiteX0" fmla="*/ 0 w 9171710"/>
              <a:gd name="connsiteY0" fmla="*/ 0 h 2391664"/>
              <a:gd name="connsiteX1" fmla="*/ 6190216 w 9171710"/>
              <a:gd name="connsiteY1" fmla="*/ 2107811 h 2391664"/>
              <a:gd name="connsiteX2" fmla="*/ 9171710 w 9171710"/>
              <a:gd name="connsiteY2" fmla="*/ 2391664 h 2391664"/>
              <a:gd name="connsiteX3" fmla="*/ 27710 w 9171710"/>
              <a:gd name="connsiteY3" fmla="*/ 2391664 h 2391664"/>
              <a:gd name="connsiteX4" fmla="*/ 0 w 9171710"/>
              <a:gd name="connsiteY4" fmla="*/ 0 h 2391664"/>
              <a:gd name="connsiteX0" fmla="*/ 0 w 9171710"/>
              <a:gd name="connsiteY0" fmla="*/ 0 h 2391664"/>
              <a:gd name="connsiteX1" fmla="*/ 6190216 w 9171710"/>
              <a:gd name="connsiteY1" fmla="*/ 2107811 h 2391664"/>
              <a:gd name="connsiteX2" fmla="*/ 9171710 w 9171710"/>
              <a:gd name="connsiteY2" fmla="*/ 2391664 h 2391664"/>
              <a:gd name="connsiteX3" fmla="*/ 27710 w 9171710"/>
              <a:gd name="connsiteY3" fmla="*/ 2391664 h 2391664"/>
              <a:gd name="connsiteX4" fmla="*/ 0 w 9171710"/>
              <a:gd name="connsiteY4" fmla="*/ 0 h 2391664"/>
              <a:gd name="connsiteX0" fmla="*/ 0 w 9171710"/>
              <a:gd name="connsiteY0" fmla="*/ 0 h 2391664"/>
              <a:gd name="connsiteX1" fmla="*/ 6073832 w 9171710"/>
              <a:gd name="connsiteY1" fmla="*/ 2148607 h 2391664"/>
              <a:gd name="connsiteX2" fmla="*/ 9171710 w 9171710"/>
              <a:gd name="connsiteY2" fmla="*/ 2391664 h 2391664"/>
              <a:gd name="connsiteX3" fmla="*/ 27710 w 9171710"/>
              <a:gd name="connsiteY3" fmla="*/ 2391664 h 2391664"/>
              <a:gd name="connsiteX4" fmla="*/ 0 w 9171710"/>
              <a:gd name="connsiteY4" fmla="*/ 0 h 2391664"/>
              <a:gd name="connsiteX0" fmla="*/ 0 w 9171710"/>
              <a:gd name="connsiteY0" fmla="*/ 0 h 2413238"/>
              <a:gd name="connsiteX1" fmla="*/ 6073832 w 9171710"/>
              <a:gd name="connsiteY1" fmla="*/ 2148607 h 2413238"/>
              <a:gd name="connsiteX2" fmla="*/ 9171710 w 9171710"/>
              <a:gd name="connsiteY2" fmla="*/ 2391664 h 2413238"/>
              <a:gd name="connsiteX3" fmla="*/ 27710 w 9171710"/>
              <a:gd name="connsiteY3" fmla="*/ 2391664 h 2413238"/>
              <a:gd name="connsiteX4" fmla="*/ 0 w 9171710"/>
              <a:gd name="connsiteY4" fmla="*/ 0 h 241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1710" h="2413238">
                <a:moveTo>
                  <a:pt x="0" y="0"/>
                </a:moveTo>
                <a:cubicBezTo>
                  <a:pt x="5303520" y="299720"/>
                  <a:pt x="4944756" y="-675912"/>
                  <a:pt x="6073832" y="2148607"/>
                </a:cubicBezTo>
                <a:cubicBezTo>
                  <a:pt x="6229444" y="2625102"/>
                  <a:pt x="8155710" y="2291947"/>
                  <a:pt x="9171710" y="2391664"/>
                </a:cubicBezTo>
                <a:lnTo>
                  <a:pt x="27710" y="2391664"/>
                </a:lnTo>
                <a:lnTo>
                  <a:pt x="0" y="0"/>
                </a:lnTo>
                <a:close/>
              </a:path>
            </a:pathLst>
          </a:cu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851B8683-52DB-4297-9A9B-618FC3FD8250}"/>
              </a:ext>
            </a:extLst>
          </p:cNvPr>
          <p:cNvSpPr txBox="1">
            <a:spLocks/>
          </p:cNvSpPr>
          <p:nvPr/>
        </p:nvSpPr>
        <p:spPr>
          <a:xfrm>
            <a:off x="209008" y="4065746"/>
            <a:ext cx="6698566" cy="2178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3253B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Цифровые сервисы в   интересах государства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8E77E10-9598-45DE-A24B-47632322BA88}"/>
              </a:ext>
            </a:extLst>
          </p:cNvPr>
          <p:cNvSpPr/>
          <p:nvPr/>
        </p:nvSpPr>
        <p:spPr>
          <a:xfrm>
            <a:off x="209008" y="5895714"/>
            <a:ext cx="70604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Матвеев Дмитрий</a:t>
            </a:r>
          </a:p>
          <a:p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Руководитель отдела цифрового маркетинга ГК «ЭОС»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89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F3E0D-242C-4F09-81D0-244016C51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МЭДО для </a:t>
            </a:r>
            <a:r>
              <a:rPr lang="ru-RU" dirty="0" err="1"/>
              <a:t>неучастников</a:t>
            </a:r>
            <a:endParaRPr lang="ru-RU" dirty="0"/>
          </a:p>
        </p:txBody>
      </p:sp>
      <p:sp>
        <p:nvSpPr>
          <p:cNvPr id="4" name="Скругленный прямоугольник 23">
            <a:extLst>
              <a:ext uri="{FF2B5EF4-FFF2-40B4-BE49-F238E27FC236}">
                <a16:creationId xmlns:a16="http://schemas.microsoft.com/office/drawing/2014/main" id="{97708F05-ADEB-4985-9468-BA30766FBCDE}"/>
              </a:ext>
            </a:extLst>
          </p:cNvPr>
          <p:cNvSpPr/>
          <p:nvPr/>
        </p:nvSpPr>
        <p:spPr>
          <a:xfrm>
            <a:off x="2864998" y="1208017"/>
            <a:ext cx="2947589" cy="832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90"/>
            <a:r>
              <a:rPr lang="ru-RU" sz="1867" dirty="0">
                <a:solidFill>
                  <a:prstClr val="white"/>
                </a:solidFill>
                <a:latin typeface="Times New Roman"/>
              </a:rPr>
              <a:t>Модуль сопряжения с МЭДО</a:t>
            </a:r>
          </a:p>
        </p:txBody>
      </p:sp>
      <p:sp>
        <p:nvSpPr>
          <p:cNvPr id="5" name="Облако 4">
            <a:extLst>
              <a:ext uri="{FF2B5EF4-FFF2-40B4-BE49-F238E27FC236}">
                <a16:creationId xmlns:a16="http://schemas.microsoft.com/office/drawing/2014/main" id="{530D5AC2-4D56-4006-BFD7-8AFA7FFF31CC}"/>
              </a:ext>
            </a:extLst>
          </p:cNvPr>
          <p:cNvSpPr/>
          <p:nvPr/>
        </p:nvSpPr>
        <p:spPr>
          <a:xfrm>
            <a:off x="109558" y="1007703"/>
            <a:ext cx="1903403" cy="118075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90"/>
            <a:r>
              <a:rPr lang="ru-RU" sz="1867" dirty="0">
                <a:solidFill>
                  <a:prstClr val="white"/>
                </a:solidFill>
                <a:latin typeface="Times New Roman"/>
              </a:rPr>
              <a:t>МЭДО</a:t>
            </a:r>
          </a:p>
        </p:txBody>
      </p:sp>
      <p:sp>
        <p:nvSpPr>
          <p:cNvPr id="6" name="Двойная стрелка вверх/вниз 25">
            <a:extLst>
              <a:ext uri="{FF2B5EF4-FFF2-40B4-BE49-F238E27FC236}">
                <a16:creationId xmlns:a16="http://schemas.microsoft.com/office/drawing/2014/main" id="{B1D7EFD0-AB8E-44E3-BFE2-3D947BC65E46}"/>
              </a:ext>
            </a:extLst>
          </p:cNvPr>
          <p:cNvSpPr/>
          <p:nvPr/>
        </p:nvSpPr>
        <p:spPr>
          <a:xfrm rot="16200000">
            <a:off x="2327781" y="1345444"/>
            <a:ext cx="239181" cy="52392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90"/>
            <a:endParaRPr lang="ru-RU" sz="1867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7" name="Двойная стрелка вверх/вниз 26">
            <a:extLst>
              <a:ext uri="{FF2B5EF4-FFF2-40B4-BE49-F238E27FC236}">
                <a16:creationId xmlns:a16="http://schemas.microsoft.com/office/drawing/2014/main" id="{932E481A-8F7B-4865-89C9-011F987D9C57}"/>
              </a:ext>
            </a:extLst>
          </p:cNvPr>
          <p:cNvSpPr/>
          <p:nvPr/>
        </p:nvSpPr>
        <p:spPr>
          <a:xfrm rot="16200000">
            <a:off x="6110905" y="1349962"/>
            <a:ext cx="231840" cy="56388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90"/>
            <a:endParaRPr lang="ru-RU" sz="1867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8" name="Цилиндр 7">
            <a:extLst>
              <a:ext uri="{FF2B5EF4-FFF2-40B4-BE49-F238E27FC236}">
                <a16:creationId xmlns:a16="http://schemas.microsoft.com/office/drawing/2014/main" id="{59787384-EDAD-4C9B-ACF7-9E0A34C52892}"/>
              </a:ext>
            </a:extLst>
          </p:cNvPr>
          <p:cNvSpPr/>
          <p:nvPr/>
        </p:nvSpPr>
        <p:spPr>
          <a:xfrm>
            <a:off x="9962368" y="1028906"/>
            <a:ext cx="2031069" cy="227548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90"/>
            <a:r>
              <a:rPr lang="ru-RU" sz="1867" dirty="0">
                <a:solidFill>
                  <a:prstClr val="white"/>
                </a:solidFill>
                <a:latin typeface="Times New Roman"/>
              </a:rPr>
              <a:t>Единая база владельца шлюза или Обычная база владельца шлюза</a:t>
            </a:r>
          </a:p>
        </p:txBody>
      </p:sp>
      <p:sp>
        <p:nvSpPr>
          <p:cNvPr id="9" name="Скругленный прямоугольник 28">
            <a:extLst>
              <a:ext uri="{FF2B5EF4-FFF2-40B4-BE49-F238E27FC236}">
                <a16:creationId xmlns:a16="http://schemas.microsoft.com/office/drawing/2014/main" id="{5BF58607-1E88-440A-A40A-BD839F3E44F1}"/>
              </a:ext>
            </a:extLst>
          </p:cNvPr>
          <p:cNvSpPr/>
          <p:nvPr/>
        </p:nvSpPr>
        <p:spPr>
          <a:xfrm>
            <a:off x="6622305" y="1007703"/>
            <a:ext cx="3211815" cy="11807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90"/>
            <a:r>
              <a:rPr lang="ru-RU" sz="1867" dirty="0">
                <a:solidFill>
                  <a:prstClr val="white"/>
                </a:solidFill>
                <a:latin typeface="Times New Roman"/>
              </a:rPr>
              <a:t>Модуль взаимодействия с МЭДО. Расширенный</a:t>
            </a:r>
          </a:p>
        </p:txBody>
      </p:sp>
      <p:sp>
        <p:nvSpPr>
          <p:cNvPr id="11" name="Цилиндр 10">
            <a:extLst>
              <a:ext uri="{FF2B5EF4-FFF2-40B4-BE49-F238E27FC236}">
                <a16:creationId xmlns:a16="http://schemas.microsoft.com/office/drawing/2014/main" id="{44205A0C-2650-4072-B7C9-FE0F93328305}"/>
              </a:ext>
            </a:extLst>
          </p:cNvPr>
          <p:cNvSpPr/>
          <p:nvPr/>
        </p:nvSpPr>
        <p:spPr>
          <a:xfrm>
            <a:off x="2357880" y="4613785"/>
            <a:ext cx="2031069" cy="151279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90"/>
            <a:r>
              <a:rPr lang="ru-RU" sz="1867" dirty="0">
                <a:solidFill>
                  <a:prstClr val="white"/>
                </a:solidFill>
                <a:latin typeface="Times New Roman"/>
              </a:rPr>
              <a:t>База </a:t>
            </a:r>
            <a:r>
              <a:rPr lang="ru-RU" sz="1867" dirty="0" err="1">
                <a:solidFill>
                  <a:prstClr val="white"/>
                </a:solidFill>
                <a:latin typeface="Times New Roman"/>
              </a:rPr>
              <a:t>неучастника</a:t>
            </a:r>
            <a:r>
              <a:rPr lang="ru-RU" sz="1867" dirty="0">
                <a:solidFill>
                  <a:prstClr val="white"/>
                </a:solidFill>
                <a:latin typeface="Times New Roman"/>
              </a:rPr>
              <a:t> МЭДО</a:t>
            </a:r>
          </a:p>
        </p:txBody>
      </p:sp>
      <p:sp>
        <p:nvSpPr>
          <p:cNvPr id="14" name="Скругленный прямоугольник 33">
            <a:extLst>
              <a:ext uri="{FF2B5EF4-FFF2-40B4-BE49-F238E27FC236}">
                <a16:creationId xmlns:a16="http://schemas.microsoft.com/office/drawing/2014/main" id="{C98E4316-CC37-45A0-AA23-1E8537049108}"/>
              </a:ext>
            </a:extLst>
          </p:cNvPr>
          <p:cNvSpPr/>
          <p:nvPr/>
        </p:nvSpPr>
        <p:spPr>
          <a:xfrm>
            <a:off x="2282441" y="3634735"/>
            <a:ext cx="2181949" cy="832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90"/>
            <a:r>
              <a:rPr lang="ru-RU" sz="1867" dirty="0">
                <a:solidFill>
                  <a:prstClr val="white"/>
                </a:solidFill>
                <a:latin typeface="Times New Roman"/>
              </a:rPr>
              <a:t>Модуль сопряжения с шлюзом МЭДО</a:t>
            </a:r>
          </a:p>
        </p:txBody>
      </p:sp>
      <p:sp>
        <p:nvSpPr>
          <p:cNvPr id="15" name="Скругленный прямоугольник 34">
            <a:extLst>
              <a:ext uri="{FF2B5EF4-FFF2-40B4-BE49-F238E27FC236}">
                <a16:creationId xmlns:a16="http://schemas.microsoft.com/office/drawing/2014/main" id="{E694ABB3-6247-4FB8-8217-F7AB1FD94A5C}"/>
              </a:ext>
            </a:extLst>
          </p:cNvPr>
          <p:cNvSpPr/>
          <p:nvPr/>
        </p:nvSpPr>
        <p:spPr>
          <a:xfrm>
            <a:off x="5232792" y="3636700"/>
            <a:ext cx="2181949" cy="832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90"/>
            <a:r>
              <a:rPr lang="ru-RU" sz="1867" dirty="0">
                <a:solidFill>
                  <a:prstClr val="white"/>
                </a:solidFill>
                <a:latin typeface="Times New Roman"/>
              </a:rPr>
              <a:t>Модуль сопряжения с шлюзом МЭДО</a:t>
            </a:r>
          </a:p>
        </p:txBody>
      </p:sp>
      <p:sp>
        <p:nvSpPr>
          <p:cNvPr id="16" name="Скругленный прямоугольник 35">
            <a:extLst>
              <a:ext uri="{FF2B5EF4-FFF2-40B4-BE49-F238E27FC236}">
                <a16:creationId xmlns:a16="http://schemas.microsoft.com/office/drawing/2014/main" id="{69490ADF-0DFF-4C48-8C6F-AF9DA67D2A0E}"/>
              </a:ext>
            </a:extLst>
          </p:cNvPr>
          <p:cNvSpPr/>
          <p:nvPr/>
        </p:nvSpPr>
        <p:spPr>
          <a:xfrm>
            <a:off x="8107702" y="3634734"/>
            <a:ext cx="2181949" cy="832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90"/>
            <a:r>
              <a:rPr lang="ru-RU" sz="1867" dirty="0">
                <a:solidFill>
                  <a:prstClr val="white"/>
                </a:solidFill>
                <a:latin typeface="Times New Roman"/>
              </a:rPr>
              <a:t>Модуль сопряжения с шлюзом МЭДО</a:t>
            </a:r>
          </a:p>
        </p:txBody>
      </p:sp>
      <p:cxnSp>
        <p:nvCxnSpPr>
          <p:cNvPr id="19" name="Скругленная соединительная линия 38">
            <a:extLst>
              <a:ext uri="{FF2B5EF4-FFF2-40B4-BE49-F238E27FC236}">
                <a16:creationId xmlns:a16="http://schemas.microsoft.com/office/drawing/2014/main" id="{4ABDF4E8-EEE5-45BA-8293-152914FFB26E}"/>
              </a:ext>
            </a:extLst>
          </p:cNvPr>
          <p:cNvCxnSpPr>
            <a:cxnSpLocks/>
            <a:stCxn id="9" idx="2"/>
            <a:endCxn id="16" idx="0"/>
          </p:cNvCxnSpPr>
          <p:nvPr/>
        </p:nvCxnSpPr>
        <p:spPr>
          <a:xfrm rot="16200000" flipH="1">
            <a:off x="7990308" y="2426365"/>
            <a:ext cx="1446274" cy="970464"/>
          </a:xfrm>
          <a:prstGeom prst="curvedConnector3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кругленная соединительная линия 39">
            <a:extLst>
              <a:ext uri="{FF2B5EF4-FFF2-40B4-BE49-F238E27FC236}">
                <a16:creationId xmlns:a16="http://schemas.microsoft.com/office/drawing/2014/main" id="{44F7804F-28F5-4AEA-8F40-2605DB8F7EB7}"/>
              </a:ext>
            </a:extLst>
          </p:cNvPr>
          <p:cNvCxnSpPr>
            <a:cxnSpLocks/>
            <a:stCxn id="9" idx="2"/>
            <a:endCxn id="15" idx="0"/>
          </p:cNvCxnSpPr>
          <p:nvPr/>
        </p:nvCxnSpPr>
        <p:spPr>
          <a:xfrm rot="5400000">
            <a:off x="6551870" y="1960357"/>
            <a:ext cx="1448240" cy="1904446"/>
          </a:xfrm>
          <a:prstGeom prst="curvedConnector3">
            <a:avLst>
              <a:gd name="adj1" fmla="val 50000"/>
            </a:avLst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кругленная соединительная линия 41">
            <a:extLst>
              <a:ext uri="{FF2B5EF4-FFF2-40B4-BE49-F238E27FC236}">
                <a16:creationId xmlns:a16="http://schemas.microsoft.com/office/drawing/2014/main" id="{94859CC6-9EDC-4577-BEFD-DDA3417F2656}"/>
              </a:ext>
            </a:extLst>
          </p:cNvPr>
          <p:cNvCxnSpPr>
            <a:cxnSpLocks/>
            <a:stCxn id="9" idx="2"/>
            <a:endCxn id="14" idx="0"/>
          </p:cNvCxnSpPr>
          <p:nvPr/>
        </p:nvCxnSpPr>
        <p:spPr>
          <a:xfrm rot="5400000">
            <a:off x="5077678" y="484199"/>
            <a:ext cx="1446275" cy="4854797"/>
          </a:xfrm>
          <a:prstGeom prst="curvedConnector3">
            <a:avLst>
              <a:gd name="adj1" fmla="val 50000"/>
            </a:avLst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Цилиндр 22">
            <a:extLst>
              <a:ext uri="{FF2B5EF4-FFF2-40B4-BE49-F238E27FC236}">
                <a16:creationId xmlns:a16="http://schemas.microsoft.com/office/drawing/2014/main" id="{BE94ADF7-1399-4284-837E-70D5528DDEFA}"/>
              </a:ext>
            </a:extLst>
          </p:cNvPr>
          <p:cNvSpPr/>
          <p:nvPr/>
        </p:nvSpPr>
        <p:spPr>
          <a:xfrm>
            <a:off x="5308231" y="4563768"/>
            <a:ext cx="2031069" cy="151279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90"/>
            <a:r>
              <a:rPr lang="ru-RU" sz="1867" dirty="0">
                <a:solidFill>
                  <a:prstClr val="white"/>
                </a:solidFill>
                <a:latin typeface="Times New Roman"/>
              </a:rPr>
              <a:t>База </a:t>
            </a:r>
            <a:r>
              <a:rPr lang="ru-RU" sz="1867" dirty="0" err="1">
                <a:solidFill>
                  <a:prstClr val="white"/>
                </a:solidFill>
                <a:latin typeface="Times New Roman"/>
              </a:rPr>
              <a:t>неучастника</a:t>
            </a:r>
            <a:r>
              <a:rPr lang="ru-RU" sz="1867" dirty="0">
                <a:solidFill>
                  <a:prstClr val="white"/>
                </a:solidFill>
                <a:latin typeface="Times New Roman"/>
              </a:rPr>
              <a:t> МЭДО</a:t>
            </a:r>
          </a:p>
        </p:txBody>
      </p:sp>
      <p:sp>
        <p:nvSpPr>
          <p:cNvPr id="24" name="Цилиндр 23">
            <a:extLst>
              <a:ext uri="{FF2B5EF4-FFF2-40B4-BE49-F238E27FC236}">
                <a16:creationId xmlns:a16="http://schemas.microsoft.com/office/drawing/2014/main" id="{481BD059-877F-41D5-B9FC-030064B442BA}"/>
              </a:ext>
            </a:extLst>
          </p:cNvPr>
          <p:cNvSpPr/>
          <p:nvPr/>
        </p:nvSpPr>
        <p:spPr>
          <a:xfrm>
            <a:off x="8183141" y="4561163"/>
            <a:ext cx="2031069" cy="151279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90"/>
            <a:r>
              <a:rPr lang="ru-RU" sz="1867" dirty="0">
                <a:solidFill>
                  <a:prstClr val="white"/>
                </a:solidFill>
                <a:latin typeface="Times New Roman"/>
              </a:rPr>
              <a:t>База </a:t>
            </a:r>
            <a:r>
              <a:rPr lang="ru-RU" sz="1867" dirty="0" err="1">
                <a:solidFill>
                  <a:prstClr val="white"/>
                </a:solidFill>
                <a:latin typeface="Times New Roman"/>
              </a:rPr>
              <a:t>неучастника</a:t>
            </a:r>
            <a:r>
              <a:rPr lang="ru-RU" sz="1867" dirty="0">
                <a:solidFill>
                  <a:prstClr val="white"/>
                </a:solidFill>
                <a:latin typeface="Times New Roman"/>
              </a:rPr>
              <a:t> МЭДО</a:t>
            </a:r>
          </a:p>
        </p:txBody>
      </p:sp>
    </p:spTree>
    <p:extLst>
      <p:ext uri="{BB962C8B-B14F-4D97-AF65-F5344CB8AC3E}">
        <p14:creationId xmlns:p14="http://schemas.microsoft.com/office/powerpoint/2010/main" val="3852294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BAF1DB-DEDD-4514-B6C1-CACB83A0C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02" y="-19110"/>
            <a:ext cx="9981992" cy="906506"/>
          </a:xfrm>
        </p:spPr>
        <p:txBody>
          <a:bodyPr>
            <a:normAutofit/>
          </a:bodyPr>
          <a:lstStyle/>
          <a:p>
            <a:r>
              <a:rPr lang="ru-RU" sz="2400" dirty="0"/>
              <a:t>СЭД «ДЕЛО» — инновационная среда взаимодействия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22" y="1058459"/>
            <a:ext cx="5249411" cy="2918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161" y="3415242"/>
            <a:ext cx="5014472" cy="2788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9D5B460-4A65-4329-AF29-EC6D5BA54A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9" t="12568" r="4088"/>
          <a:stretch/>
        </p:blipFill>
        <p:spPr>
          <a:xfrm>
            <a:off x="3261875" y="1403383"/>
            <a:ext cx="5249411" cy="3112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291" y="2027677"/>
            <a:ext cx="5055457" cy="3006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319272"/>
            <a:ext cx="4830573" cy="2942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15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AEE78C-2DD2-49AC-9AA4-83F16AA1F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Управление документами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6994BE-5377-4E6F-A9F1-C8FF3CB5A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82" y="1714484"/>
            <a:ext cx="4663481" cy="3429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3B86801-7CD8-4966-B856-399040E7F262}"/>
              </a:ext>
            </a:extLst>
          </p:cNvPr>
          <p:cNvSpPr txBox="1">
            <a:spLocks/>
          </p:cNvSpPr>
          <p:nvPr/>
        </p:nvSpPr>
        <p:spPr>
          <a:xfrm>
            <a:off x="6992350" y="1032110"/>
            <a:ext cx="3564443" cy="551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3253BC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Фоновые задачи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Соединитель: уступ 10">
            <a:extLst>
              <a:ext uri="{FF2B5EF4-FFF2-40B4-BE49-F238E27FC236}">
                <a16:creationId xmlns:a16="http://schemas.microsoft.com/office/drawing/2014/main" id="{02EDA888-264C-4E88-B64F-ED20EDD7CF7D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 flipV="1">
            <a:off x="5209563" y="2980277"/>
            <a:ext cx="534868" cy="448723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Соединитель: уступ 12">
            <a:extLst>
              <a:ext uri="{FF2B5EF4-FFF2-40B4-BE49-F238E27FC236}">
                <a16:creationId xmlns:a16="http://schemas.microsoft.com/office/drawing/2014/main" id="{327EC3FF-CCA1-4750-AC99-9CD7ECC23ED1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>
            <a:off x="5209563" y="3429000"/>
            <a:ext cx="534868" cy="440508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A2C89A1-CB13-430F-BC6F-1C57D86693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743" b="7294"/>
          <a:stretch/>
        </p:blipFill>
        <p:spPr>
          <a:xfrm>
            <a:off x="189113" y="2907838"/>
            <a:ext cx="3950118" cy="2891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87393B-533A-4898-9245-0EC846608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4431" y="2679700"/>
            <a:ext cx="2173937" cy="601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6078EE-D961-4D65-8F11-CFA73E3B88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431" y="3561113"/>
            <a:ext cx="1898708" cy="616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0CC8430-4ABB-4DBA-919D-0AFFF26597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856" y="1762369"/>
            <a:ext cx="2187321" cy="608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5075F97-F84C-4513-8CB1-7605F85BBC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54" t="-2366" r="-1" b="2366"/>
          <a:stretch/>
        </p:blipFill>
        <p:spPr>
          <a:xfrm>
            <a:off x="8593548" y="2693463"/>
            <a:ext cx="2191562" cy="640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54470FC-5FD6-4719-9F65-2B1AA6B208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6170" y="5668375"/>
            <a:ext cx="2173937" cy="568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217756C-65BC-4B4A-8004-90D3CA1883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856" y="3813164"/>
            <a:ext cx="2612947" cy="540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1" name="Соединитель: уступ 20">
            <a:extLst>
              <a:ext uri="{FF2B5EF4-FFF2-40B4-BE49-F238E27FC236}">
                <a16:creationId xmlns:a16="http://schemas.microsoft.com/office/drawing/2014/main" id="{204E43C8-E38F-486E-84A3-C1FF35BB328E}"/>
              </a:ext>
            </a:extLst>
          </p:cNvPr>
          <p:cNvCxnSpPr>
            <a:cxnSpLocks/>
            <a:stCxn id="9" idx="3"/>
            <a:endCxn id="19" idx="1"/>
          </p:cNvCxnSpPr>
          <p:nvPr/>
        </p:nvCxnSpPr>
        <p:spPr>
          <a:xfrm>
            <a:off x="7643139" y="3869508"/>
            <a:ext cx="739717" cy="213834"/>
          </a:xfrm>
          <a:prstGeom prst="bentConnector3">
            <a:avLst>
              <a:gd name="adj1" fmla="val 67306"/>
            </a:avLst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оединитель: уступ 30">
            <a:extLst>
              <a:ext uri="{FF2B5EF4-FFF2-40B4-BE49-F238E27FC236}">
                <a16:creationId xmlns:a16="http://schemas.microsoft.com/office/drawing/2014/main" id="{FDF4EB4E-CB76-4DB3-A861-F4507964D2C3}"/>
              </a:ext>
            </a:extLst>
          </p:cNvPr>
          <p:cNvCxnSpPr>
            <a:cxnSpLocks/>
            <a:stCxn id="16" idx="3"/>
            <a:endCxn id="17" idx="1"/>
          </p:cNvCxnSpPr>
          <p:nvPr/>
        </p:nvCxnSpPr>
        <p:spPr>
          <a:xfrm flipH="1">
            <a:off x="8593548" y="2066854"/>
            <a:ext cx="1976629" cy="946683"/>
          </a:xfrm>
          <a:prstGeom prst="bentConnector5">
            <a:avLst>
              <a:gd name="adj1" fmla="val -11565"/>
              <a:gd name="adj2" fmla="val 49177"/>
              <a:gd name="adj3" fmla="val 111565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: уступ 38">
            <a:extLst>
              <a:ext uri="{FF2B5EF4-FFF2-40B4-BE49-F238E27FC236}">
                <a16:creationId xmlns:a16="http://schemas.microsoft.com/office/drawing/2014/main" id="{B56AEFB7-EB42-4B73-B10D-DEEF4DC2DE2E}"/>
              </a:ext>
            </a:extLst>
          </p:cNvPr>
          <p:cNvCxnSpPr>
            <a:cxnSpLocks/>
            <a:stCxn id="17" idx="3"/>
            <a:endCxn id="19" idx="1"/>
          </p:cNvCxnSpPr>
          <p:nvPr/>
        </p:nvCxnSpPr>
        <p:spPr>
          <a:xfrm flipH="1">
            <a:off x="8382856" y="3013537"/>
            <a:ext cx="2402254" cy="1069805"/>
          </a:xfrm>
          <a:prstGeom prst="bentConnector5">
            <a:avLst>
              <a:gd name="adj1" fmla="val -9516"/>
              <a:gd name="adj2" fmla="val 64797"/>
              <a:gd name="adj3" fmla="val 109516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Соединитель: уступ 41">
            <a:extLst>
              <a:ext uri="{FF2B5EF4-FFF2-40B4-BE49-F238E27FC236}">
                <a16:creationId xmlns:a16="http://schemas.microsoft.com/office/drawing/2014/main" id="{A57EF896-DC6E-4FEA-9EE8-1B075A56AF42}"/>
              </a:ext>
            </a:extLst>
          </p:cNvPr>
          <p:cNvCxnSpPr>
            <a:cxnSpLocks/>
            <a:stCxn id="19" idx="3"/>
            <a:endCxn id="62" idx="3"/>
          </p:cNvCxnSpPr>
          <p:nvPr/>
        </p:nvCxnSpPr>
        <p:spPr>
          <a:xfrm flipH="1">
            <a:off x="10363684" y="4083342"/>
            <a:ext cx="632119" cy="788273"/>
          </a:xfrm>
          <a:prstGeom prst="bentConnector3">
            <a:avLst>
              <a:gd name="adj1" fmla="val -36164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C7796EA3-4674-44E4-8F3D-C309069387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58789" y="1799538"/>
            <a:ext cx="504895" cy="22863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2EC625D1-75EA-41C7-BBA2-E84A9BF647B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8582"/>
          <a:stretch/>
        </p:blipFill>
        <p:spPr>
          <a:xfrm>
            <a:off x="8414694" y="4558755"/>
            <a:ext cx="1948990" cy="625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953BD57-8385-405C-9FF6-33C7C7B894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44746" y="3861603"/>
            <a:ext cx="971686" cy="219106"/>
          </a:xfrm>
          <a:prstGeom prst="rect">
            <a:avLst/>
          </a:prstGeom>
        </p:spPr>
      </p:pic>
      <p:cxnSp>
        <p:nvCxnSpPr>
          <p:cNvPr id="67" name="Соединитель: уступ 66">
            <a:extLst>
              <a:ext uri="{FF2B5EF4-FFF2-40B4-BE49-F238E27FC236}">
                <a16:creationId xmlns:a16="http://schemas.microsoft.com/office/drawing/2014/main" id="{BA3A8D9A-B70D-4D3D-9D42-87D07CCF1D77}"/>
              </a:ext>
            </a:extLst>
          </p:cNvPr>
          <p:cNvCxnSpPr>
            <a:cxnSpLocks/>
            <a:stCxn id="62" idx="1"/>
            <a:endCxn id="9" idx="3"/>
          </p:cNvCxnSpPr>
          <p:nvPr/>
        </p:nvCxnSpPr>
        <p:spPr>
          <a:xfrm rot="10800000">
            <a:off x="7643140" y="3869509"/>
            <a:ext cx="771555" cy="1002107"/>
          </a:xfrm>
          <a:prstGeom prst="bentConnector3">
            <a:avLst>
              <a:gd name="adj1" fmla="val 58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Соединитель: уступ 70">
            <a:extLst>
              <a:ext uri="{FF2B5EF4-FFF2-40B4-BE49-F238E27FC236}">
                <a16:creationId xmlns:a16="http://schemas.microsoft.com/office/drawing/2014/main" id="{A51A2A41-6B0C-41E9-A6D0-C0A078C0C24D}"/>
              </a:ext>
            </a:extLst>
          </p:cNvPr>
          <p:cNvCxnSpPr>
            <a:cxnSpLocks/>
            <a:stCxn id="9" idx="3"/>
            <a:endCxn id="18" idx="1"/>
          </p:cNvCxnSpPr>
          <p:nvPr/>
        </p:nvCxnSpPr>
        <p:spPr>
          <a:xfrm flipH="1">
            <a:off x="6556170" y="3869508"/>
            <a:ext cx="1086969" cy="2083151"/>
          </a:xfrm>
          <a:prstGeom prst="bentConnector5">
            <a:avLst>
              <a:gd name="adj1" fmla="val -30108"/>
              <a:gd name="adj2" fmla="val 48018"/>
              <a:gd name="adj3" fmla="val 121031"/>
            </a:avLst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Соединитель: уступ 89">
            <a:extLst>
              <a:ext uri="{FF2B5EF4-FFF2-40B4-BE49-F238E27FC236}">
                <a16:creationId xmlns:a16="http://schemas.microsoft.com/office/drawing/2014/main" id="{614750B1-8B84-4C50-AFEF-40F03628C840}"/>
              </a:ext>
            </a:extLst>
          </p:cNvPr>
          <p:cNvCxnSpPr>
            <a:cxnSpLocks/>
            <a:stCxn id="18" idx="3"/>
            <a:endCxn id="8" idx="1"/>
          </p:cNvCxnSpPr>
          <p:nvPr/>
        </p:nvCxnSpPr>
        <p:spPr>
          <a:xfrm flipH="1" flipV="1">
            <a:off x="5744431" y="2980277"/>
            <a:ext cx="2985676" cy="2972382"/>
          </a:xfrm>
          <a:prstGeom prst="bentConnector5">
            <a:avLst>
              <a:gd name="adj1" fmla="val -7657"/>
              <a:gd name="adj2" fmla="val -16451"/>
              <a:gd name="adj3" fmla="val 108980"/>
            </a:avLst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3184F769-24DC-4D8E-8EEE-60C4205FA8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41846" y="5676304"/>
            <a:ext cx="2200211" cy="552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6" name="Прямая со стрелкой 105">
            <a:extLst>
              <a:ext uri="{FF2B5EF4-FFF2-40B4-BE49-F238E27FC236}">
                <a16:creationId xmlns:a16="http://schemas.microsoft.com/office/drawing/2014/main" id="{18119396-64AC-4C29-8BB5-0228A23A65D2}"/>
              </a:ext>
            </a:extLst>
          </p:cNvPr>
          <p:cNvCxnSpPr>
            <a:stCxn id="18" idx="3"/>
            <a:endCxn id="102" idx="1"/>
          </p:cNvCxnSpPr>
          <p:nvPr/>
        </p:nvCxnSpPr>
        <p:spPr>
          <a:xfrm>
            <a:off x="8730107" y="5952659"/>
            <a:ext cx="81173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оединитель: уступ 14">
            <a:extLst>
              <a:ext uri="{FF2B5EF4-FFF2-40B4-BE49-F238E27FC236}">
                <a16:creationId xmlns:a16="http://schemas.microsoft.com/office/drawing/2014/main" id="{DB37B7F2-D116-48BA-89A2-0193F0F9D4B8}"/>
              </a:ext>
            </a:extLst>
          </p:cNvPr>
          <p:cNvCxnSpPr>
            <a:stCxn id="8" idx="3"/>
            <a:endCxn id="16" idx="1"/>
          </p:cNvCxnSpPr>
          <p:nvPr/>
        </p:nvCxnSpPr>
        <p:spPr>
          <a:xfrm flipV="1">
            <a:off x="7918368" y="2066854"/>
            <a:ext cx="464488" cy="913423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40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C28C2-0AEA-4B28-8022-D48959344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Замещение должностей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D6C339C-7466-47E7-BD71-0F8A01E11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59" y="1025632"/>
            <a:ext cx="6526871" cy="4806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B7327B1-0C9A-40E6-AB52-A1F5DBA612AE}"/>
              </a:ext>
            </a:extLst>
          </p:cNvPr>
          <p:cNvGrpSpPr/>
          <p:nvPr/>
        </p:nvGrpSpPr>
        <p:grpSpPr>
          <a:xfrm>
            <a:off x="2846690" y="1558884"/>
            <a:ext cx="7081514" cy="4153068"/>
            <a:chOff x="2310242" y="1418676"/>
            <a:chExt cx="7081514" cy="4153068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292DBC8-1CF8-417A-B250-C0B96A58C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0242" y="1418676"/>
              <a:ext cx="7081514" cy="41530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8" name="Облачко с текстом: прямоугольное 27">
              <a:extLst>
                <a:ext uri="{FF2B5EF4-FFF2-40B4-BE49-F238E27FC236}">
                  <a16:creationId xmlns:a16="http://schemas.microsoft.com/office/drawing/2014/main" id="{B048C740-5FEE-4ED5-889F-8AF3114CAB6F}"/>
                </a:ext>
              </a:extLst>
            </p:cNvPr>
            <p:cNvSpPr/>
            <p:nvPr/>
          </p:nvSpPr>
          <p:spPr>
            <a:xfrm>
              <a:off x="4672947" y="2881156"/>
              <a:ext cx="2356104" cy="258284"/>
            </a:xfrm>
            <a:prstGeom prst="wedgeRectCallout">
              <a:avLst>
                <a:gd name="adj1" fmla="val 92489"/>
                <a:gd name="adj2" fmla="val 276493"/>
              </a:avLst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2776E92-4286-4167-8D1D-1DAA9DDBA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110" y="3928012"/>
            <a:ext cx="4816400" cy="2577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794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AEE78C-2DD2-49AC-9AA4-83F16AA1F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Цепочки согласований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3CCB1B-0655-4086-87EA-447207746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744" y="1141741"/>
            <a:ext cx="6656511" cy="4574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B94591-FED6-4935-97B4-26C9CDBF2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8" t="18834"/>
          <a:stretch/>
        </p:blipFill>
        <p:spPr>
          <a:xfrm>
            <a:off x="1251841" y="2014748"/>
            <a:ext cx="9916562" cy="4044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B4C966-4F17-412C-9573-6408C73DB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4" y="2400021"/>
            <a:ext cx="3810532" cy="4001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302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02F5A5-D44B-401A-9D9C-859E49B66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Чат для обсуждений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624E3C-5B33-4B91-BCB6-B3D5917A0A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F6D6B5-EA23-4AE4-B31E-93A48E7CD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72" y="984215"/>
            <a:ext cx="7754839" cy="549357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8B91DA-6E69-43AF-8061-4A7D03370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472" y="1017098"/>
            <a:ext cx="4967479" cy="519715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57C03E1-1906-4BDF-9696-0FF968BBED50}"/>
              </a:ext>
            </a:extLst>
          </p:cNvPr>
          <p:cNvSpPr/>
          <p:nvPr/>
        </p:nvSpPr>
        <p:spPr>
          <a:xfrm>
            <a:off x="7146560" y="4049799"/>
            <a:ext cx="2866768" cy="28008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40711FF-2F05-4D5B-ACFA-9A70D4BDF093}"/>
              </a:ext>
            </a:extLst>
          </p:cNvPr>
          <p:cNvSpPr/>
          <p:nvPr/>
        </p:nvSpPr>
        <p:spPr>
          <a:xfrm>
            <a:off x="4720524" y="3802665"/>
            <a:ext cx="403413" cy="28008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44637890-7ED2-4522-AED0-2984BE6D4CBC}"/>
              </a:ext>
            </a:extLst>
          </p:cNvPr>
          <p:cNvSpPr txBox="1"/>
          <p:nvPr/>
        </p:nvSpPr>
        <p:spPr>
          <a:xfrm>
            <a:off x="5152822" y="3805752"/>
            <a:ext cx="12274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accent6"/>
                </a:solidFill>
                <a:latin typeface="+mj-lt"/>
              </a:rPr>
              <a:t>цитирование</a:t>
            </a:r>
          </a:p>
        </p:txBody>
      </p:sp>
      <p:sp>
        <p:nvSpPr>
          <p:cNvPr id="9" name="Стрелка вправо 3">
            <a:extLst>
              <a:ext uri="{FF2B5EF4-FFF2-40B4-BE49-F238E27FC236}">
                <a16:creationId xmlns:a16="http://schemas.microsoft.com/office/drawing/2014/main" id="{649F34F7-E74A-49BB-97A8-8314C56EA749}"/>
              </a:ext>
            </a:extLst>
          </p:cNvPr>
          <p:cNvSpPr/>
          <p:nvPr/>
        </p:nvSpPr>
        <p:spPr>
          <a:xfrm>
            <a:off x="6865427" y="1712355"/>
            <a:ext cx="1392195" cy="453081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89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2105FF-CB77-4F8B-8D08-959225AED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Наглядное представление данных на основе документов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B686DA-EFBD-4B2C-940D-EDEE3D092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03" y="983349"/>
            <a:ext cx="10169055" cy="5241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84F3E3-DDF5-4C64-8976-222140503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525103"/>
            <a:ext cx="5718511" cy="2878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7982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5E2E1E-E325-47B4-87A9-C1164B048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229" y="3145095"/>
            <a:ext cx="6004824" cy="3209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6D5084-A7EC-4750-89C2-29FE6F9D5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Управление совещаниями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8DA9BE-21E4-484D-A415-D96E7A634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1935" y="1028170"/>
            <a:ext cx="4899928" cy="4101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C20532-9DB0-4A30-BEAB-B94904A56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3007" y="2186733"/>
            <a:ext cx="4978400" cy="4167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7804" y="992529"/>
            <a:ext cx="64092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52088"/>
                </a:solidFill>
              </a:rPr>
              <a:t>Организация совещаний: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Формирование повестки и приглашений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Автоматическое формирование протокола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Оперативное согласование протокола совещания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Рассылка поручений и контроль исполнения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Рассылка уведомлений</a:t>
            </a:r>
          </a:p>
        </p:txBody>
      </p:sp>
    </p:spTree>
    <p:extLst>
      <p:ext uri="{BB962C8B-B14F-4D97-AF65-F5344CB8AC3E}">
        <p14:creationId xmlns:p14="http://schemas.microsoft.com/office/powerpoint/2010/main" val="1843523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F01729-C252-4D8C-A62D-6E4979E22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Календарь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CC52BE0-8C6E-4C0C-B323-F0CAF5F2D093}"/>
              </a:ext>
            </a:extLst>
          </p:cNvPr>
          <p:cNvSpPr/>
          <p:nvPr/>
        </p:nvSpPr>
        <p:spPr>
          <a:xfrm>
            <a:off x="4016188" y="1389529"/>
            <a:ext cx="277906" cy="116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0CD356-FF8B-4696-8182-D9D7C9543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66" y="990129"/>
            <a:ext cx="6819563" cy="5094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0EC589-B5E8-45F9-AEF8-FCD201328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399" y="1554839"/>
            <a:ext cx="6492763" cy="486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026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Мобильное приложение </a:t>
            </a:r>
            <a:r>
              <a:rPr lang="en-US" dirty="0" err="1"/>
              <a:t>EOSmobile</a:t>
            </a:r>
            <a:r>
              <a:rPr lang="ru-RU" dirty="0"/>
              <a:t>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91" y="909832"/>
            <a:ext cx="5532167" cy="3111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123" y="3583694"/>
            <a:ext cx="4911938" cy="2763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420" y="949746"/>
            <a:ext cx="5181975" cy="3111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603" y="3552473"/>
            <a:ext cx="4967799" cy="2794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9092" y="1491992"/>
            <a:ext cx="3956121" cy="4592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228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ttps://static.tildacdn.com/tild6539-3736-4262-b066-306534636566/tsifrovaya_transfor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954"/>
          <a:stretch/>
        </p:blipFill>
        <p:spPr bwMode="auto">
          <a:xfrm>
            <a:off x="7780020" y="3462304"/>
            <a:ext cx="4412386" cy="314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/>
              <a:t>Компания «Электронные офисные системы»</a:t>
            </a:r>
          </a:p>
        </p:txBody>
      </p:sp>
      <p:pic>
        <p:nvPicPr>
          <p:cNvPr id="4" name="Рисунок 3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6057818A-D36E-4B47-9C89-2BE756599B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"/>
          <a:stretch/>
        </p:blipFill>
        <p:spPr>
          <a:xfrm>
            <a:off x="3093720" y="2436870"/>
            <a:ext cx="9105900" cy="418041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64211" y="1408980"/>
            <a:ext cx="3963049" cy="1419619"/>
            <a:chOff x="-169769" y="725430"/>
            <a:chExt cx="5284064" cy="1892825"/>
          </a:xfrm>
        </p:grpSpPr>
        <p:pic>
          <p:nvPicPr>
            <p:cNvPr id="6" name="Рисунок 5" descr="Logo-Color-RGB.png"/>
            <p:cNvPicPr>
              <a:picLocks noChangeAspect="1"/>
            </p:cNvPicPr>
            <p:nvPr/>
          </p:nvPicPr>
          <p:blipFill rotWithShape="1">
            <a:blip r:embed="rId4" cstate="print"/>
            <a:srcRect r="57296" b="-3283"/>
            <a:stretch/>
          </p:blipFill>
          <p:spPr>
            <a:xfrm>
              <a:off x="-169769" y="1120735"/>
              <a:ext cx="1151624" cy="112131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49701" y="725430"/>
              <a:ext cx="2023056" cy="1892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/>
              <a:r>
                <a:rPr lang="ru-RU" sz="8625" b="1" dirty="0">
                  <a:solidFill>
                    <a:srgbClr val="2D3494"/>
                  </a:solidFill>
                  <a:latin typeface="Arial"/>
                </a:rPr>
                <a:t>2</a:t>
              </a:r>
              <a:r>
                <a:rPr lang="en-US" sz="8625" b="1" dirty="0">
                  <a:solidFill>
                    <a:srgbClr val="2D3494"/>
                  </a:solidFill>
                  <a:latin typeface="Arial"/>
                </a:rPr>
                <a:t>7</a:t>
              </a:r>
              <a:endParaRPr lang="ru-RU" sz="4050" dirty="0">
                <a:solidFill>
                  <a:srgbClr val="2D3494"/>
                </a:solidFill>
                <a:latin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96768" y="1112213"/>
              <a:ext cx="2517527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8"/>
              <a:r>
                <a:rPr lang="ru-RU" sz="2400" b="1" i="1" dirty="0">
                  <a:solidFill>
                    <a:srgbClr val="2D3494"/>
                  </a:solidFill>
                  <a:latin typeface="Arial"/>
                </a:rPr>
                <a:t>Лет  на </a:t>
              </a:r>
            </a:p>
            <a:p>
              <a:pPr defTabSz="914378"/>
              <a:r>
                <a:rPr lang="ru-RU" sz="2400" b="1" i="1" dirty="0">
                  <a:solidFill>
                    <a:srgbClr val="2D3494"/>
                  </a:solidFill>
                  <a:latin typeface="Arial"/>
                </a:rPr>
                <a:t>рынке СЭД</a:t>
              </a: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5117784" y="1244334"/>
            <a:ext cx="4201476" cy="1685077"/>
            <a:chOff x="5263202" y="490400"/>
            <a:chExt cx="4728214" cy="2488875"/>
          </a:xfrm>
        </p:grpSpPr>
        <p:sp>
          <p:nvSpPr>
            <p:cNvPr id="10" name="TextBox 9"/>
            <p:cNvSpPr txBox="1"/>
            <p:nvPr/>
          </p:nvSpPr>
          <p:spPr>
            <a:xfrm>
              <a:off x="5263202" y="490400"/>
              <a:ext cx="1210848" cy="2488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8"/>
              <a:r>
                <a:rPr lang="ru-RU" sz="10350" dirty="0">
                  <a:solidFill>
                    <a:srgbClr val="2D3494"/>
                  </a:solidFill>
                  <a:latin typeface="Arial"/>
                </a:rPr>
                <a:t>4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40125" y="954193"/>
              <a:ext cx="3414881" cy="12273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8"/>
              <a:r>
                <a:rPr lang="ru-RU" sz="2400" b="1" i="1" dirty="0">
                  <a:solidFill>
                    <a:srgbClr val="2D3494"/>
                  </a:solidFill>
                  <a:latin typeface="Arial"/>
                </a:rPr>
                <a:t>Центра </a:t>
              </a:r>
              <a:endParaRPr lang="en-US" sz="2400" b="1" i="1" dirty="0">
                <a:solidFill>
                  <a:srgbClr val="2D3494"/>
                </a:solidFill>
                <a:latin typeface="Arial"/>
              </a:endParaRPr>
            </a:p>
            <a:p>
              <a:pPr defTabSz="914378"/>
              <a:r>
                <a:rPr lang="ru-RU" sz="2400" b="1" i="1" dirty="0">
                  <a:solidFill>
                    <a:srgbClr val="2D3494"/>
                  </a:solidFill>
                  <a:latin typeface="Arial"/>
                </a:rPr>
                <a:t>разработки ПО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71556" y="2064303"/>
              <a:ext cx="3719860" cy="545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/>
              <a:r>
                <a:rPr lang="ru-RU" dirty="0">
                  <a:solidFill>
                    <a:srgbClr val="FF0000"/>
                  </a:solidFill>
                  <a:latin typeface="Arial"/>
                </a:rPr>
                <a:t>Москва</a:t>
              </a:r>
              <a:r>
                <a:rPr lang="en-US" dirty="0">
                  <a:solidFill>
                    <a:srgbClr val="FF0000"/>
                  </a:solidFill>
                  <a:latin typeface="Arial"/>
                </a:rPr>
                <a:t>  </a:t>
              </a:r>
              <a:r>
                <a:rPr lang="ru-RU" dirty="0">
                  <a:solidFill>
                    <a:prstClr val="black"/>
                  </a:solidFill>
                  <a:latin typeface="Arial"/>
                </a:rPr>
                <a:t>Ковров</a:t>
              </a:r>
              <a:r>
                <a:rPr lang="en-US" dirty="0">
                  <a:solidFill>
                    <a:prstClr val="black"/>
                  </a:solidFill>
                  <a:latin typeface="Arial"/>
                </a:rPr>
                <a:t>  </a:t>
              </a:r>
              <a:r>
                <a:rPr lang="ru-RU" dirty="0">
                  <a:solidFill>
                    <a:srgbClr val="0070C0"/>
                  </a:solidFill>
                  <a:latin typeface="Arial"/>
                </a:rPr>
                <a:t>Минск </a:t>
              </a:r>
              <a:r>
                <a:rPr lang="ru-RU" dirty="0">
                  <a:solidFill>
                    <a:srgbClr val="7030A0"/>
                  </a:solidFill>
                  <a:latin typeface="Arial"/>
                </a:rPr>
                <a:t>Уфа</a:t>
              </a: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707197" y="2952982"/>
            <a:ext cx="4066034" cy="1416621"/>
            <a:chOff x="241581" y="3543072"/>
            <a:chExt cx="4661304" cy="1573718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49" t="3151" b="16835"/>
            <a:stretch/>
          </p:blipFill>
          <p:spPr>
            <a:xfrm>
              <a:off x="241581" y="3543072"/>
              <a:ext cx="2818034" cy="157371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059615" y="3801694"/>
              <a:ext cx="1843270" cy="991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8"/>
              <a:r>
                <a:rPr lang="ru-RU" sz="2800" b="1" dirty="0">
                  <a:solidFill>
                    <a:srgbClr val="FF0000"/>
                  </a:solidFill>
                  <a:latin typeface="Arial"/>
                </a:rPr>
                <a:t>7000 </a:t>
              </a:r>
            </a:p>
            <a:p>
              <a:pPr defTabSz="914378"/>
              <a:r>
                <a:rPr lang="ru-RU" sz="2400" b="1" dirty="0">
                  <a:solidFill>
                    <a:srgbClr val="2D3494"/>
                  </a:solidFill>
                  <a:latin typeface="Arial"/>
                </a:rPr>
                <a:t>клиентов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2830914" y="4460566"/>
            <a:ext cx="4447158" cy="1349229"/>
            <a:chOff x="5320791" y="3458624"/>
            <a:chExt cx="5071131" cy="1759766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6481967" y="3992613"/>
              <a:ext cx="3909955" cy="6623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8"/>
              <a:r>
                <a:rPr lang="ru-RU" sz="2700" b="1" i="1" dirty="0">
                  <a:solidFill>
                    <a:srgbClr val="2D3494"/>
                  </a:solidFill>
                  <a:latin typeface="Arial"/>
                </a:rPr>
                <a:t>Эксперт</a:t>
              </a:r>
              <a:r>
                <a:rPr lang="en-US" sz="2700" b="1" i="1" dirty="0">
                  <a:solidFill>
                    <a:srgbClr val="2D3494"/>
                  </a:solidFill>
                  <a:latin typeface="Arial"/>
                </a:rPr>
                <a:t> </a:t>
              </a:r>
              <a:r>
                <a:rPr lang="ru-RU" sz="2700" b="1" i="1" dirty="0">
                  <a:solidFill>
                    <a:srgbClr val="2D3494"/>
                  </a:solidFill>
                  <a:latin typeface="Arial"/>
                </a:rPr>
                <a:t>отрасли</a:t>
              </a: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791" y="3458624"/>
              <a:ext cx="1260057" cy="1759766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5207796" y="3013033"/>
            <a:ext cx="4179774" cy="1356569"/>
            <a:chOff x="6456648" y="2693657"/>
            <a:chExt cx="5693049" cy="180875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6648" y="2693657"/>
              <a:ext cx="1612155" cy="180875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8017317" y="3013260"/>
              <a:ext cx="4132380" cy="1190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/>
              <a:r>
                <a:rPr lang="ru-RU" sz="2800" b="1" dirty="0">
                  <a:solidFill>
                    <a:srgbClr val="FF0000"/>
                  </a:solidFill>
                  <a:latin typeface="Arial"/>
                </a:rPr>
                <a:t>260</a:t>
              </a:r>
              <a:r>
                <a:rPr lang="ru-RU" sz="2700" b="1" dirty="0">
                  <a:solidFill>
                    <a:srgbClr val="5C068C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ru-RU" sz="2400" b="1" i="1" dirty="0">
                  <a:solidFill>
                    <a:srgbClr val="2D3494"/>
                  </a:solidFill>
                  <a:latin typeface="Arial"/>
                </a:rPr>
                <a:t>партнеров</a:t>
              </a:r>
            </a:p>
            <a:p>
              <a:pPr defTabSz="914378"/>
              <a:r>
                <a:rPr lang="ru-RU" sz="2400" b="1" i="1" dirty="0">
                  <a:solidFill>
                    <a:srgbClr val="2D3494"/>
                  </a:solidFill>
                  <a:latin typeface="Arial"/>
                </a:rPr>
                <a:t>в России и СНГ</a:t>
              </a: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9325649" y="1724989"/>
            <a:ext cx="29685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rgbClr val="2D257D"/>
                </a:solidFill>
              </a:rPr>
              <a:t>«Компания ЭОС — ведущий разработчик систем управления документооборотом, электронными и бумажными архивами, лидер рынка СЭД/ECM-систем России и стран СНГ»</a:t>
            </a:r>
            <a:r>
              <a:rPr lang="en-US" sz="1200" b="1" i="1" dirty="0">
                <a:solidFill>
                  <a:srgbClr val="2D257D"/>
                </a:solidFill>
              </a:rPr>
              <a:t> </a:t>
            </a:r>
            <a:r>
              <a:rPr lang="ru-RU" sz="1200" b="1" i="1" dirty="0">
                <a:solidFill>
                  <a:srgbClr val="2D257D"/>
                </a:solidFill>
              </a:rPr>
              <a:t>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12875" y="6340283"/>
            <a:ext cx="20276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i="1" dirty="0">
                <a:solidFill>
                  <a:srgbClr val="2D257D"/>
                </a:solidFill>
              </a:rPr>
              <a:t>подробнее </a:t>
            </a:r>
            <a:r>
              <a:rPr lang="en-US" sz="1200" i="1" dirty="0">
                <a:solidFill>
                  <a:srgbClr val="2D257D"/>
                </a:solidFill>
              </a:rPr>
              <a:t>👉  </a:t>
            </a:r>
            <a:r>
              <a:rPr lang="en-US" sz="1200" dirty="0">
                <a:solidFill>
                  <a:srgbClr val="052088"/>
                </a:solidFill>
              </a:rPr>
              <a:t>www.eos.ru</a:t>
            </a:r>
            <a:endParaRPr lang="ru-RU" sz="1200" dirty="0">
              <a:solidFill>
                <a:srgbClr val="0520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67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9B4F4E-64D1-4614-9F6A-B4CC65450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Мобильное приложение </a:t>
            </a:r>
            <a:r>
              <a:rPr lang="en-US" dirty="0" err="1"/>
              <a:t>EOSmobile</a:t>
            </a:r>
            <a:r>
              <a:rPr lang="ru-RU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562AA4-D3C5-4A2B-9983-1D38991C2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07" y="1009593"/>
            <a:ext cx="5482687" cy="2976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A05C5B-A3B9-4ACE-AAAF-2B5D6A927D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139" b="21293"/>
          <a:stretch/>
        </p:blipFill>
        <p:spPr>
          <a:xfrm>
            <a:off x="7104691" y="1073100"/>
            <a:ext cx="4925386" cy="3309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E6075B-C41A-4030-9085-008D251D18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066" b="10933"/>
          <a:stretch/>
        </p:blipFill>
        <p:spPr>
          <a:xfrm>
            <a:off x="3618503" y="2633176"/>
            <a:ext cx="3806224" cy="3624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0D015A-72BE-4D0F-93E2-554B7B06CC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801"/>
          <a:stretch/>
        </p:blipFill>
        <p:spPr>
          <a:xfrm>
            <a:off x="398384" y="1648438"/>
            <a:ext cx="2887308" cy="4609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282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403" y="19542"/>
            <a:ext cx="10515600" cy="906506"/>
          </a:xfrm>
        </p:spPr>
        <p:txBody>
          <a:bodyPr>
            <a:normAutofit/>
          </a:bodyPr>
          <a:lstStyle/>
          <a:p>
            <a:r>
              <a:rPr lang="ru-RU" dirty="0"/>
              <a:t>Модуль проектного управления СЭД «Дело»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8" t="224"/>
          <a:stretch/>
        </p:blipFill>
        <p:spPr>
          <a:xfrm>
            <a:off x="7097956" y="1262430"/>
            <a:ext cx="4991606" cy="3134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2CEE2D5-A5CD-4BD8-A4F1-488D78193E06}"/>
              </a:ext>
            </a:extLst>
          </p:cNvPr>
          <p:cNvGrpSpPr/>
          <p:nvPr/>
        </p:nvGrpSpPr>
        <p:grpSpPr>
          <a:xfrm>
            <a:off x="101222" y="2283034"/>
            <a:ext cx="6118429" cy="648000"/>
            <a:chOff x="389200" y="962501"/>
            <a:chExt cx="6120000" cy="864000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33702475-7D1F-4ECC-8E03-4D3C6D7082A0}"/>
                </a:ext>
              </a:extLst>
            </p:cNvPr>
            <p:cNvSpPr/>
            <p:nvPr/>
          </p:nvSpPr>
          <p:spPr>
            <a:xfrm>
              <a:off x="389200" y="962501"/>
              <a:ext cx="6120000" cy="864000"/>
            </a:xfrm>
            <a:prstGeom prst="rect">
              <a:avLst/>
            </a:prstGeom>
            <a:solidFill>
              <a:srgbClr val="5B7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03832" tIns="60952" rIns="0" bIns="60952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Региональные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/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Муниципальные проекты</a:t>
              </a: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B0E0E9D5-827F-4524-9167-CE045BDB1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53" y="1058978"/>
              <a:ext cx="507672" cy="632543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A2CEE2D5-A5CD-4BD8-A4F1-488D78193E06}"/>
              </a:ext>
            </a:extLst>
          </p:cNvPr>
          <p:cNvGrpSpPr/>
          <p:nvPr/>
        </p:nvGrpSpPr>
        <p:grpSpPr>
          <a:xfrm>
            <a:off x="99651" y="2989751"/>
            <a:ext cx="6120000" cy="648000"/>
            <a:chOff x="389200" y="931815"/>
            <a:chExt cx="6120000" cy="864000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33702475-7D1F-4ECC-8E03-4D3C6D7082A0}"/>
                </a:ext>
              </a:extLst>
            </p:cNvPr>
            <p:cNvSpPr/>
            <p:nvPr/>
          </p:nvSpPr>
          <p:spPr>
            <a:xfrm>
              <a:off x="389200" y="931815"/>
              <a:ext cx="6120000" cy="864000"/>
            </a:xfrm>
            <a:prstGeom prst="rect">
              <a:avLst/>
            </a:prstGeom>
            <a:solidFill>
              <a:srgbClr val="5B7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03832" tIns="60952" rIns="0" bIns="60952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Документационное сопровождение проектного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управления</a:t>
              </a:r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B0E0E9D5-827F-4524-9167-CE045BDB1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547" y="980115"/>
              <a:ext cx="702410" cy="799376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2CEE2D5-A5CD-4BD8-A4F1-488D78193E06}"/>
              </a:ext>
            </a:extLst>
          </p:cNvPr>
          <p:cNvGrpSpPr/>
          <p:nvPr/>
        </p:nvGrpSpPr>
        <p:grpSpPr>
          <a:xfrm>
            <a:off x="99652" y="1621094"/>
            <a:ext cx="6120000" cy="648000"/>
            <a:chOff x="389200" y="909806"/>
            <a:chExt cx="6120000" cy="972702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33702475-7D1F-4ECC-8E03-4D3C6D7082A0}"/>
                </a:ext>
              </a:extLst>
            </p:cNvPr>
            <p:cNvSpPr/>
            <p:nvPr/>
          </p:nvSpPr>
          <p:spPr>
            <a:xfrm>
              <a:off x="389200" y="962501"/>
              <a:ext cx="6120000" cy="864000"/>
            </a:xfrm>
            <a:prstGeom prst="rect">
              <a:avLst/>
            </a:prstGeom>
            <a:solidFill>
              <a:srgbClr val="5B7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03832" tIns="60952" rIns="0" bIns="60952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Федеральные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/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национальные проекты</a:t>
              </a: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B0E0E9D5-827F-4524-9167-CE045BDB1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7" y="909806"/>
              <a:ext cx="709343" cy="972702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A2CEE2D5-A5CD-4BD8-A4F1-488D78193E06}"/>
              </a:ext>
            </a:extLst>
          </p:cNvPr>
          <p:cNvGrpSpPr/>
          <p:nvPr/>
        </p:nvGrpSpPr>
        <p:grpSpPr>
          <a:xfrm>
            <a:off x="99652" y="3692478"/>
            <a:ext cx="6120000" cy="648000"/>
            <a:chOff x="389200" y="962501"/>
            <a:chExt cx="6120000" cy="864000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33702475-7D1F-4ECC-8E03-4D3C6D7082A0}"/>
                </a:ext>
              </a:extLst>
            </p:cNvPr>
            <p:cNvSpPr/>
            <p:nvPr/>
          </p:nvSpPr>
          <p:spPr>
            <a:xfrm>
              <a:off x="389200" y="962501"/>
              <a:ext cx="6120000" cy="864000"/>
            </a:xfrm>
            <a:prstGeom prst="rect">
              <a:avLst/>
            </a:prstGeom>
            <a:solidFill>
              <a:srgbClr val="5B7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03832" tIns="60952" rIns="0" bIns="60952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Бесшовная интеграция с СЭД «Дело»</a:t>
              </a: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B0E0E9D5-827F-4524-9167-CE045BDB1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1556" y="1056648"/>
              <a:ext cx="500389" cy="675705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2CEE2D5-A5CD-4BD8-A4F1-488D78193E06}"/>
              </a:ext>
            </a:extLst>
          </p:cNvPr>
          <p:cNvGrpSpPr/>
          <p:nvPr/>
        </p:nvGrpSpPr>
        <p:grpSpPr>
          <a:xfrm>
            <a:off x="99652" y="4395205"/>
            <a:ext cx="6120000" cy="630206"/>
            <a:chOff x="389200" y="955477"/>
            <a:chExt cx="6120000" cy="899357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33702475-7D1F-4ECC-8E03-4D3C6D7082A0}"/>
                </a:ext>
              </a:extLst>
            </p:cNvPr>
            <p:cNvSpPr/>
            <p:nvPr/>
          </p:nvSpPr>
          <p:spPr>
            <a:xfrm>
              <a:off x="389200" y="962501"/>
              <a:ext cx="6120000" cy="864000"/>
            </a:xfrm>
            <a:prstGeom prst="rect">
              <a:avLst/>
            </a:prstGeom>
            <a:solidFill>
              <a:srgbClr val="5B7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03832" tIns="60952" rIns="0" bIns="60952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Ведение архива проектов</a:t>
              </a:r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B0E0E9D5-827F-4524-9167-CE045BDB1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479" y="955477"/>
              <a:ext cx="673499" cy="899357"/>
            </a:xfrm>
            <a:prstGeom prst="rect">
              <a:avLst/>
            </a:prstGeom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8304" y="2743023"/>
            <a:ext cx="4848920" cy="3004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A2CEE2D5-A5CD-4BD8-A4F1-488D78193E06}"/>
              </a:ext>
            </a:extLst>
          </p:cNvPr>
          <p:cNvGrpSpPr/>
          <p:nvPr/>
        </p:nvGrpSpPr>
        <p:grpSpPr>
          <a:xfrm>
            <a:off x="99651" y="899706"/>
            <a:ext cx="6120000" cy="712426"/>
            <a:chOff x="405460" y="888330"/>
            <a:chExt cx="6100634" cy="939341"/>
          </a:xfrm>
        </p:grpSpPr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33702475-7D1F-4ECC-8E03-4D3C6D7082A0}"/>
                </a:ext>
              </a:extLst>
            </p:cNvPr>
            <p:cNvSpPr/>
            <p:nvPr/>
          </p:nvSpPr>
          <p:spPr>
            <a:xfrm>
              <a:off x="405460" y="973277"/>
              <a:ext cx="6100634" cy="854394"/>
            </a:xfrm>
            <a:prstGeom prst="rect">
              <a:avLst/>
            </a:prstGeom>
            <a:solidFill>
              <a:srgbClr val="5B7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03832" tIns="60952" rIns="0" bIns="60952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Поддержка процессов управления проектами</a:t>
              </a:r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B0E0E9D5-827F-4524-9167-CE045BDB1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179" y="888330"/>
              <a:ext cx="722305" cy="935865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1569719" y="5339508"/>
            <a:ext cx="42214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253B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Модуль проектного управления успешно работает в администрации Краснодарского края </a:t>
            </a:r>
          </a:p>
        </p:txBody>
      </p:sp>
      <p:pic>
        <p:nvPicPr>
          <p:cNvPr id="1026" name="Picture 2" descr="https://dostoinaya-zhizn.ru/img/gerb/crasnodar.jpg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75" y="5123851"/>
            <a:ext cx="1354644" cy="135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712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.imfast.com/d2fd9e838f96babca7c351d1aafbb5aa6ac7ffc0.jpe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3"/>
          <a:stretch/>
        </p:blipFill>
        <p:spPr bwMode="auto">
          <a:xfrm flipH="1">
            <a:off x="8332867" y="3467100"/>
            <a:ext cx="3850665" cy="312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6057818A-D36E-4B47-9C89-2BE756599B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"/>
          <a:stretch/>
        </p:blipFill>
        <p:spPr>
          <a:xfrm>
            <a:off x="3086100" y="2401412"/>
            <a:ext cx="9105900" cy="418041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Архив электронных подлинников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2CEE2D5-A5CD-4BD8-A4F1-488D78193E06}"/>
              </a:ext>
            </a:extLst>
          </p:cNvPr>
          <p:cNvGrpSpPr/>
          <p:nvPr/>
        </p:nvGrpSpPr>
        <p:grpSpPr>
          <a:xfrm>
            <a:off x="175008" y="1158925"/>
            <a:ext cx="5996900" cy="1612902"/>
            <a:chOff x="389200" y="88234"/>
            <a:chExt cx="6132026" cy="1661851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3702475-7D1F-4ECC-8E03-4D3C6D7082A0}"/>
                </a:ext>
              </a:extLst>
            </p:cNvPr>
            <p:cNvSpPr/>
            <p:nvPr/>
          </p:nvSpPr>
          <p:spPr>
            <a:xfrm>
              <a:off x="389200" y="929980"/>
              <a:ext cx="6120000" cy="756159"/>
            </a:xfrm>
            <a:prstGeom prst="rect">
              <a:avLst/>
            </a:prstGeom>
            <a:solidFill>
              <a:srgbClr val="5B7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03832" tIns="60952" rIns="0" bIns="60952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Эффективные инструменты для обеспечения выполнения архивных функций</a:t>
              </a: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0E0E9D5-827F-4524-9167-CE045BDB1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997" y="903452"/>
              <a:ext cx="786183" cy="846633"/>
            </a:xfrm>
            <a:prstGeom prst="rect">
              <a:avLst/>
            </a:prstGeom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33702475-7D1F-4ECC-8E03-4D3C6D7082A0}"/>
                </a:ext>
              </a:extLst>
            </p:cNvPr>
            <p:cNvSpPr/>
            <p:nvPr/>
          </p:nvSpPr>
          <p:spPr>
            <a:xfrm>
              <a:off x="401226" y="88234"/>
              <a:ext cx="6120000" cy="756159"/>
            </a:xfrm>
            <a:prstGeom prst="rect">
              <a:avLst/>
            </a:prstGeom>
            <a:solidFill>
              <a:srgbClr val="5B7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03832" tIns="60952" rIns="0" bIns="60952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Обеспечение долговременного хранения электронных документов (контроль целостности и сохранности)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2CEE2D5-A5CD-4BD8-A4F1-488D78193E06}"/>
              </a:ext>
            </a:extLst>
          </p:cNvPr>
          <p:cNvGrpSpPr/>
          <p:nvPr/>
        </p:nvGrpSpPr>
        <p:grpSpPr>
          <a:xfrm>
            <a:off x="176802" y="2778179"/>
            <a:ext cx="5979264" cy="1034006"/>
            <a:chOff x="398487" y="944912"/>
            <a:chExt cx="6120000" cy="1232002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33702475-7D1F-4ECC-8E03-4D3C6D7082A0}"/>
                </a:ext>
              </a:extLst>
            </p:cNvPr>
            <p:cNvSpPr/>
            <p:nvPr/>
          </p:nvSpPr>
          <p:spPr>
            <a:xfrm>
              <a:off x="398487" y="944912"/>
              <a:ext cx="6120000" cy="1232002"/>
            </a:xfrm>
            <a:prstGeom prst="rect">
              <a:avLst/>
            </a:prstGeom>
            <a:solidFill>
              <a:srgbClr val="5B7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03832" tIns="60952" rIns="0" bIns="60952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Нормативное обеспечение построения архива электронных подлинников</a:t>
              </a: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B0E0E9D5-827F-4524-9167-CE045BDB1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62" y="1122255"/>
              <a:ext cx="751423" cy="874720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2CEE2D5-A5CD-4BD8-A4F1-488D78193E06}"/>
              </a:ext>
            </a:extLst>
          </p:cNvPr>
          <p:cNvGrpSpPr/>
          <p:nvPr/>
        </p:nvGrpSpPr>
        <p:grpSpPr>
          <a:xfrm>
            <a:off x="175007" y="5613478"/>
            <a:ext cx="5959331" cy="755630"/>
            <a:chOff x="380627" y="1550853"/>
            <a:chExt cx="6120000" cy="864000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3702475-7D1F-4ECC-8E03-4D3C6D7082A0}"/>
                </a:ext>
              </a:extLst>
            </p:cNvPr>
            <p:cNvSpPr/>
            <p:nvPr/>
          </p:nvSpPr>
          <p:spPr>
            <a:xfrm>
              <a:off x="380627" y="1550853"/>
              <a:ext cx="6120000" cy="864000"/>
            </a:xfrm>
            <a:prstGeom prst="rect">
              <a:avLst/>
            </a:prstGeom>
            <a:solidFill>
              <a:srgbClr val="5B7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03832" tIns="60952" rIns="0" bIns="60952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Отечественное ПО, соответствующее всем нормативным требованиям 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0E0E9D5-827F-4524-9167-CE045BDB1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41" y="1601000"/>
              <a:ext cx="685924" cy="763706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A2CEE2D5-A5CD-4BD8-A4F1-488D78193E06}"/>
              </a:ext>
            </a:extLst>
          </p:cNvPr>
          <p:cNvGrpSpPr/>
          <p:nvPr/>
        </p:nvGrpSpPr>
        <p:grpSpPr>
          <a:xfrm>
            <a:off x="186769" y="3892723"/>
            <a:ext cx="5959331" cy="755631"/>
            <a:chOff x="399434" y="-1292607"/>
            <a:chExt cx="6120000" cy="864000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33702475-7D1F-4ECC-8E03-4D3C6D7082A0}"/>
                </a:ext>
              </a:extLst>
            </p:cNvPr>
            <p:cNvSpPr/>
            <p:nvPr/>
          </p:nvSpPr>
          <p:spPr>
            <a:xfrm>
              <a:off x="399434" y="-1292607"/>
              <a:ext cx="6120000" cy="864000"/>
            </a:xfrm>
            <a:prstGeom prst="rect">
              <a:avLst/>
            </a:prstGeom>
            <a:solidFill>
              <a:srgbClr val="5B7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03832" tIns="60952" rIns="0" bIns="60952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Контроль сроков хранения документов</a:t>
              </a: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B0E0E9D5-827F-4524-9167-CE045BDB1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726" y="-1209868"/>
              <a:ext cx="575354" cy="640596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A2CEE2D5-A5CD-4BD8-A4F1-488D78193E06}"/>
              </a:ext>
            </a:extLst>
          </p:cNvPr>
          <p:cNvGrpSpPr/>
          <p:nvPr/>
        </p:nvGrpSpPr>
        <p:grpSpPr>
          <a:xfrm>
            <a:off x="186769" y="4751756"/>
            <a:ext cx="5959331" cy="755631"/>
            <a:chOff x="292522" y="-377492"/>
            <a:chExt cx="6120000" cy="86400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33702475-7D1F-4ECC-8E03-4D3C6D7082A0}"/>
                </a:ext>
              </a:extLst>
            </p:cNvPr>
            <p:cNvSpPr/>
            <p:nvPr/>
          </p:nvSpPr>
          <p:spPr>
            <a:xfrm>
              <a:off x="292522" y="-377492"/>
              <a:ext cx="6120000" cy="864000"/>
            </a:xfrm>
            <a:prstGeom prst="rect">
              <a:avLst/>
            </a:prstGeom>
            <a:solidFill>
              <a:srgbClr val="5B7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03832" tIns="60952" rIns="0" bIns="60952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Интеграция с ПК «Архивный фонд»</a:t>
              </a: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B0E0E9D5-827F-4524-9167-CE045BDB1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988" y="-304239"/>
              <a:ext cx="651347" cy="725208"/>
            </a:xfrm>
            <a:prstGeom prst="rect">
              <a:avLst/>
            </a:prstGeom>
          </p:spPr>
        </p:pic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0E0E9D5-827F-4524-9167-CE045BDB17E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18" y="1175180"/>
            <a:ext cx="732284" cy="732284"/>
          </a:xfrm>
          <a:prstGeom prst="rect">
            <a:avLst/>
          </a:prstGeom>
        </p:spPr>
      </p:pic>
      <p:sp>
        <p:nvSpPr>
          <p:cNvPr id="25" name="Заголовок 1"/>
          <p:cNvSpPr txBox="1">
            <a:spLocks/>
          </p:cNvSpPr>
          <p:nvPr/>
        </p:nvSpPr>
        <p:spPr>
          <a:xfrm>
            <a:off x="8424752" y="-1802501"/>
            <a:ext cx="2071499" cy="99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3253B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3253BC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92807" y="2616208"/>
            <a:ext cx="4775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2D257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«Архивы будущего начинаются сегодня…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1834930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8B75975-0537-6945-8DD3-CBF053B664CB}"/>
              </a:ext>
            </a:extLst>
          </p:cNvPr>
          <p:cNvSpPr/>
          <p:nvPr/>
        </p:nvSpPr>
        <p:spPr>
          <a:xfrm>
            <a:off x="806037" y="2956490"/>
            <a:ext cx="10657184" cy="3232133"/>
          </a:xfrm>
          <a:prstGeom prst="rect">
            <a:avLst/>
          </a:prstGeom>
          <a:solidFill>
            <a:srgbClr val="5B78D3">
              <a:alpha val="2156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1A09B9-AD9F-EA42-B92C-108460DCE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03" y="3326"/>
            <a:ext cx="10366513" cy="906506"/>
          </a:xfrm>
        </p:spPr>
        <p:txBody>
          <a:bodyPr>
            <a:noAutofit/>
          </a:bodyPr>
          <a:lstStyle/>
          <a:p>
            <a:r>
              <a:rPr lang="ru-RU" sz="3000" dirty="0"/>
              <a:t>Схема передачи электронных документов из СЭД в систему архивного хранения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A90067-64CB-CC4A-819A-A87D551EE0C1}"/>
              </a:ext>
            </a:extLst>
          </p:cNvPr>
          <p:cNvSpPr/>
          <p:nvPr/>
        </p:nvSpPr>
        <p:spPr>
          <a:xfrm>
            <a:off x="5456079" y="1255804"/>
            <a:ext cx="2795765" cy="856881"/>
          </a:xfrm>
          <a:prstGeom prst="rect">
            <a:avLst/>
          </a:prstGeom>
          <a:solidFill>
            <a:srgbClr val="5B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Карантин</a:t>
            </a:r>
          </a:p>
          <a:p>
            <a:pPr marL="0" marR="0" lvl="0" indent="0" algn="ctr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(проверки контейнеров)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4E8F549-72B4-1D47-A1F7-F93A59D5E5E2}"/>
              </a:ext>
            </a:extLst>
          </p:cNvPr>
          <p:cNvSpPr/>
          <p:nvPr/>
        </p:nvSpPr>
        <p:spPr>
          <a:xfrm>
            <a:off x="1783288" y="1255804"/>
            <a:ext cx="1308435" cy="854993"/>
          </a:xfrm>
          <a:prstGeom prst="rect">
            <a:avLst/>
          </a:prstGeom>
          <a:solidFill>
            <a:srgbClr val="3253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СЭД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AA05AF8-63F8-9649-B6F2-C51C0BBFB61A}"/>
              </a:ext>
            </a:extLst>
          </p:cNvPr>
          <p:cNvSpPr/>
          <p:nvPr/>
        </p:nvSpPr>
        <p:spPr>
          <a:xfrm>
            <a:off x="3604782" y="1255804"/>
            <a:ext cx="1337125" cy="854993"/>
          </a:xfrm>
          <a:prstGeom prst="rect">
            <a:avLst/>
          </a:prstGeom>
          <a:solidFill>
            <a:srgbClr val="5B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Контейнер передачи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880D6C9-DEB5-AF4C-91DD-84986DAF3A35}"/>
              </a:ext>
            </a:extLst>
          </p:cNvPr>
          <p:cNvSpPr/>
          <p:nvPr/>
        </p:nvSpPr>
        <p:spPr>
          <a:xfrm>
            <a:off x="1199456" y="3354884"/>
            <a:ext cx="2938115" cy="2225368"/>
          </a:xfrm>
          <a:prstGeom prst="rect">
            <a:avLst/>
          </a:prstGeom>
          <a:solidFill>
            <a:srgbClr val="5B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Эталонное хранилище </a:t>
            </a:r>
          </a:p>
          <a:p>
            <a:pPr marL="0" marR="0" lvl="0" indent="0" algn="ctr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Основные (эталонные) экземпляры электронных документов</a:t>
            </a:r>
          </a:p>
          <a:p>
            <a:pPr marL="0" marR="0" lvl="0" indent="0" algn="ctr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FE019C8-5650-4243-9EF5-E24B94B811CE}"/>
              </a:ext>
            </a:extLst>
          </p:cNvPr>
          <p:cNvSpPr/>
          <p:nvPr/>
        </p:nvSpPr>
        <p:spPr>
          <a:xfrm>
            <a:off x="4655840" y="3351836"/>
            <a:ext cx="3018709" cy="2228272"/>
          </a:xfrm>
          <a:prstGeom prst="rect">
            <a:avLst/>
          </a:prstGeom>
          <a:solidFill>
            <a:srgbClr val="5B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Рабочее хранилище </a:t>
            </a:r>
          </a:p>
          <a:p>
            <a:pPr marL="0" marR="0" lvl="0" indent="0" algn="ctr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Рабочие экземпляры (рабочие копии) файлов электронных документов и файлов РК электронных документов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3EB4569-270D-FD46-8382-47AA8AD178C2}"/>
              </a:ext>
            </a:extLst>
          </p:cNvPr>
          <p:cNvSpPr/>
          <p:nvPr/>
        </p:nvSpPr>
        <p:spPr>
          <a:xfrm>
            <a:off x="8150435" y="3351836"/>
            <a:ext cx="2938120" cy="2228272"/>
          </a:xfrm>
          <a:prstGeom prst="rect">
            <a:avLst/>
          </a:prstGeom>
          <a:solidFill>
            <a:srgbClr val="5B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Система «Архивное </a:t>
            </a:r>
          </a:p>
          <a:p>
            <a:pPr marL="0" marR="0" lvl="0" indent="0" algn="ctr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дело» </a:t>
            </a:r>
          </a:p>
          <a:p>
            <a:pPr marL="0" marR="0" lvl="0" indent="0" algn="ctr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Архивные карточки объектов (документов, дел) Ссылки на файлы</a:t>
            </a:r>
          </a:p>
          <a:p>
            <a:pPr marL="0" marR="0" lvl="0" indent="0" algn="ctr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CA4D56C-3497-9343-9682-39DFFB01C1AD}"/>
              </a:ext>
            </a:extLst>
          </p:cNvPr>
          <p:cNvSpPr/>
          <p:nvPr/>
        </p:nvSpPr>
        <p:spPr>
          <a:xfrm>
            <a:off x="8148799" y="5228200"/>
            <a:ext cx="2939756" cy="343577"/>
          </a:xfrm>
          <a:prstGeom prst="rect">
            <a:avLst/>
          </a:prstGeom>
          <a:solidFill>
            <a:srgbClr val="2D2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04C328-8056-574A-8B5F-E50B8D63BCFC}"/>
              </a:ext>
            </a:extLst>
          </p:cNvPr>
          <p:cNvSpPr txBox="1"/>
          <p:nvPr/>
        </p:nvSpPr>
        <p:spPr>
          <a:xfrm>
            <a:off x="8891160" y="5231801"/>
            <a:ext cx="1388778" cy="2974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Читальный зал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F4E97E-3E2A-5C42-9E76-C9B191B0F8EC}"/>
              </a:ext>
            </a:extLst>
          </p:cNvPr>
          <p:cNvSpPr txBox="1"/>
          <p:nvPr/>
        </p:nvSpPr>
        <p:spPr>
          <a:xfrm>
            <a:off x="4271797" y="5699699"/>
            <a:ext cx="3826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D257D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СИСТЕМА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D257D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D257D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АРХИВНОГО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D257D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D257D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ХРАНЕНИЯ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C75F106F-F41D-F54D-9123-320AE0395155}"/>
              </a:ext>
            </a:extLst>
          </p:cNvPr>
          <p:cNvSpPr/>
          <p:nvPr/>
        </p:nvSpPr>
        <p:spPr>
          <a:xfrm>
            <a:off x="1199457" y="5228200"/>
            <a:ext cx="2938113" cy="343577"/>
          </a:xfrm>
          <a:prstGeom prst="rect">
            <a:avLst/>
          </a:prstGeom>
          <a:solidFill>
            <a:srgbClr val="2D2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6130E3-0023-3D4E-B374-6EB8A0BCD595}"/>
              </a:ext>
            </a:extLst>
          </p:cNvPr>
          <p:cNvSpPr txBox="1"/>
          <p:nvPr/>
        </p:nvSpPr>
        <p:spPr>
          <a:xfrm>
            <a:off x="1845774" y="5251261"/>
            <a:ext cx="1759008" cy="2974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Реестр</a:t>
            </a:r>
            <a:r>
              <a:rPr kumimoji="0" lang="ru-RU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ru-RU" sz="1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подлинников</a:t>
            </a:r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3116130" y="1587288"/>
            <a:ext cx="464245" cy="192021"/>
          </a:xfrm>
          <a:prstGeom prst="notch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6" name="Стрелка вправо с вырезом 35"/>
          <p:cNvSpPr/>
          <p:nvPr/>
        </p:nvSpPr>
        <p:spPr>
          <a:xfrm>
            <a:off x="4966314" y="1587288"/>
            <a:ext cx="464245" cy="192021"/>
          </a:xfrm>
          <a:prstGeom prst="notch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9" name="Стрелка вправо с вырезом 38"/>
          <p:cNvSpPr/>
          <p:nvPr/>
        </p:nvSpPr>
        <p:spPr>
          <a:xfrm>
            <a:off x="7728183" y="4389106"/>
            <a:ext cx="384043" cy="192023"/>
          </a:xfrm>
          <a:prstGeom prst="notch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0" name="Стрелка углом вверх 39"/>
          <p:cNvSpPr/>
          <p:nvPr/>
        </p:nvSpPr>
        <p:spPr>
          <a:xfrm rot="10800000">
            <a:off x="5903980" y="2601272"/>
            <a:ext cx="450505" cy="707211"/>
          </a:xfrm>
          <a:prstGeom prst="bentUpArrow">
            <a:avLst>
              <a:gd name="adj1" fmla="val 17177"/>
              <a:gd name="adj2" fmla="val 15097"/>
              <a:gd name="adj3" fmla="val 221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4" name="Стрелка углом вверх 13"/>
          <p:cNvSpPr/>
          <p:nvPr/>
        </p:nvSpPr>
        <p:spPr>
          <a:xfrm rot="10800000">
            <a:off x="2657986" y="2601272"/>
            <a:ext cx="6816757" cy="695003"/>
          </a:xfrm>
          <a:prstGeom prst="bentUpArrow">
            <a:avLst>
              <a:gd name="adj1" fmla="val 11267"/>
              <a:gd name="adj2" fmla="val 10072"/>
              <a:gd name="adj3" fmla="val 1436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1" name="Стрелка вправо с вырезом 40"/>
          <p:cNvSpPr/>
          <p:nvPr/>
        </p:nvSpPr>
        <p:spPr>
          <a:xfrm>
            <a:off x="8267514" y="1599872"/>
            <a:ext cx="464245" cy="192021"/>
          </a:xfrm>
          <a:prstGeom prst="notch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5" name="Минус 14"/>
          <p:cNvSpPr/>
          <p:nvPr/>
        </p:nvSpPr>
        <p:spPr>
          <a:xfrm rot="16200000">
            <a:off x="9046809" y="2216499"/>
            <a:ext cx="812883" cy="319276"/>
          </a:xfrm>
          <a:prstGeom prst="mathMin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CE0A75F-C5DC-F04B-91CD-2740EFCB8969}"/>
              </a:ext>
            </a:extLst>
          </p:cNvPr>
          <p:cNvSpPr/>
          <p:nvPr/>
        </p:nvSpPr>
        <p:spPr>
          <a:xfrm>
            <a:off x="8751029" y="1243793"/>
            <a:ext cx="1404447" cy="856881"/>
          </a:xfrm>
          <a:prstGeom prst="rect">
            <a:avLst/>
          </a:prstGeom>
          <a:solidFill>
            <a:srgbClr val="5B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Контейнер передачи</a:t>
            </a:r>
          </a:p>
        </p:txBody>
      </p:sp>
    </p:spTree>
    <p:extLst>
      <p:ext uri="{BB962C8B-B14F-4D97-AF65-F5344CB8AC3E}">
        <p14:creationId xmlns:p14="http://schemas.microsoft.com/office/powerpoint/2010/main" val="2026019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человек, мужчина, держит, молодой&#10;&#10;Автоматически созданное описание">
            <a:extLst>
              <a:ext uri="{FF2B5EF4-FFF2-40B4-BE49-F238E27FC236}">
                <a16:creationId xmlns:a16="http://schemas.microsoft.com/office/drawing/2014/main" id="{3539032A-4A0D-4120-914B-05CDF5327B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" t="12170" b="-1"/>
          <a:stretch/>
        </p:blipFill>
        <p:spPr>
          <a:xfrm>
            <a:off x="0" y="10160"/>
            <a:ext cx="12192000" cy="684784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D04A51B-CB94-456C-BEF4-87D91C6B6CF1}"/>
              </a:ext>
            </a:extLst>
          </p:cNvPr>
          <p:cNvSpPr/>
          <p:nvPr/>
        </p:nvSpPr>
        <p:spPr>
          <a:xfrm flipH="1">
            <a:off x="-1" y="10160"/>
            <a:ext cx="12191999" cy="1334530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360000" tIns="180000" rIns="180000" bIns="180000" rtlCol="0" anchor="ctr" anchorCtr="0">
            <a:noAutofit/>
          </a:bodyPr>
          <a:lstStyle/>
          <a:p>
            <a:pPr lvl="0" algn="ctr" defTabSz="914265"/>
            <a: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Будем рады сотрудничеству!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80302C5-1713-4319-9674-161CE9E9F3A3}"/>
              </a:ext>
            </a:extLst>
          </p:cNvPr>
          <p:cNvSpPr/>
          <p:nvPr/>
        </p:nvSpPr>
        <p:spPr>
          <a:xfrm flipH="1">
            <a:off x="2361523" y="5821680"/>
            <a:ext cx="9892820" cy="1026160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360000" tIns="180000" rIns="180000" bIns="180000" rtlCol="0" anchor="ctr" anchorCtr="0">
            <a:noAutofit/>
          </a:bodyPr>
          <a:lstStyle/>
          <a:p>
            <a:pPr lvl="0" defTabSz="914265"/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www.eos.ru</a:t>
            </a:r>
            <a:endParaRPr lang="ru-RU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0A72642-84BC-4C0E-976D-60700202638B}"/>
              </a:ext>
            </a:extLst>
          </p:cNvPr>
          <p:cNvSpPr/>
          <p:nvPr/>
        </p:nvSpPr>
        <p:spPr>
          <a:xfrm flipH="1">
            <a:off x="-1" y="5821680"/>
            <a:ext cx="2361525" cy="1026160"/>
          </a:xfrm>
          <a:prstGeom prst="rect">
            <a:avLst/>
          </a:prstGeom>
          <a:solidFill>
            <a:schemeClr val="tx2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ЭОС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629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ru-RU" dirty="0"/>
              <a:t>Изучите опыт и результаты проектов других ведомств</a:t>
            </a:r>
          </a:p>
        </p:txBody>
      </p:sp>
      <p:sp>
        <p:nvSpPr>
          <p:cNvPr id="67" name="TextBox 37"/>
          <p:cNvSpPr txBox="1">
            <a:spLocks noChangeArrowheads="1"/>
          </p:cNvSpPr>
          <p:nvPr/>
        </p:nvSpPr>
        <p:spPr bwMode="auto">
          <a:xfrm>
            <a:off x="5902844" y="1989097"/>
            <a:ext cx="6045563" cy="1006130"/>
          </a:xfrm>
          <a:prstGeom prst="rect">
            <a:avLst/>
          </a:prstGeom>
          <a:solidFill>
            <a:srgbClr val="3253BC"/>
          </a:solidFill>
          <a:ln>
            <a:noFill/>
          </a:ln>
          <a:extLst/>
        </p:spPr>
        <p:txBody>
          <a:bodyPr wrap="square" lIns="91440" tIns="45720" rIns="91440" bIns="45720" anchor="ctr">
            <a:no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67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 субъекта Российской Федерации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приняли системы ЭОС как базовые для документационного обеспечения деятельности исполнительных органов власти</a:t>
            </a:r>
          </a:p>
        </p:txBody>
      </p:sp>
      <p:grpSp>
        <p:nvGrpSpPr>
          <p:cNvPr id="68" name="Группа 67"/>
          <p:cNvGrpSpPr/>
          <p:nvPr/>
        </p:nvGrpSpPr>
        <p:grpSpPr>
          <a:xfrm>
            <a:off x="6005269" y="3192674"/>
            <a:ext cx="5693336" cy="2796646"/>
            <a:chOff x="5718859" y="2285471"/>
            <a:chExt cx="5810467" cy="2854182"/>
          </a:xfrm>
        </p:grpSpPr>
        <p:pic>
          <p:nvPicPr>
            <p:cNvPr id="69" name="Рисунок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386" y="2335805"/>
              <a:ext cx="525294" cy="528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054" y="2320972"/>
              <a:ext cx="562155" cy="558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Рисунок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3658" y="2320972"/>
              <a:ext cx="455253" cy="558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Рисунок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9873" y="2320972"/>
              <a:ext cx="470000" cy="558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Рисунок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381" y="2348786"/>
              <a:ext cx="466313" cy="502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Рисунок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1520" y="2285471"/>
              <a:ext cx="554782" cy="593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Рисунок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386" y="3033173"/>
              <a:ext cx="525294" cy="613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Рисунок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9287" y="3060988"/>
              <a:ext cx="532665" cy="558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Рисунок 1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3111" y="3060988"/>
              <a:ext cx="488430" cy="558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Рисунок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9239" y="3060988"/>
              <a:ext cx="505019" cy="558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Рисунок 1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7911" y="3060987"/>
              <a:ext cx="453411" cy="558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Рисунок 1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6539" y="3060987"/>
              <a:ext cx="451567" cy="558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Рисунок 1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8859" y="3760004"/>
              <a:ext cx="540038" cy="558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Рисунок 1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8882" y="3737752"/>
              <a:ext cx="434979" cy="602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Рисунок 2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5737" y="3749303"/>
              <a:ext cx="582055" cy="579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Рисунок 21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6047" y="3723845"/>
              <a:ext cx="600861" cy="630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Рисунок 22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3165" y="3726626"/>
              <a:ext cx="486587" cy="624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Рисунок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6505" y="4540148"/>
              <a:ext cx="475528" cy="517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Рисунок 2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8342" y="3713646"/>
              <a:ext cx="587960" cy="650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Рисунок 25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3145" y="4462268"/>
              <a:ext cx="527136" cy="673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Рисунок 26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7050" y="4479940"/>
              <a:ext cx="570743" cy="63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Рисунок 27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167" y="4514188"/>
              <a:ext cx="541881" cy="569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Рисунок 28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0773" y="4493791"/>
              <a:ext cx="582430" cy="610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Рисунок 29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4824" y="3851443"/>
              <a:ext cx="554783" cy="558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Рисунок 31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7839" y="2340195"/>
              <a:ext cx="470245" cy="519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" name="Рисунок 32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7171" y="3055425"/>
              <a:ext cx="562155" cy="569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" name="Рисунок 33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0484" y="3753011"/>
              <a:ext cx="475528" cy="558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" name="Рисунок 34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4824" y="4457991"/>
              <a:ext cx="504106" cy="681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" name="Рисунок 35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2877" y="3074465"/>
              <a:ext cx="466400" cy="65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Рисунок 36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4307" y="2376153"/>
              <a:ext cx="505019" cy="558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9" name="Объект 2"/>
          <p:cNvSpPr txBox="1">
            <a:spLocks/>
          </p:cNvSpPr>
          <p:nvPr/>
        </p:nvSpPr>
        <p:spPr>
          <a:xfrm>
            <a:off x="318563" y="994762"/>
            <a:ext cx="5401540" cy="1979686"/>
          </a:xfrm>
          <a:prstGeom prst="rect">
            <a:avLst/>
          </a:prstGeom>
          <a:solidFill>
            <a:srgbClr val="BF0D3E"/>
          </a:solidFill>
        </p:spPr>
        <p:txBody>
          <a:bodyPr numCol="1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prstClr val="whit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Клиенты в госсекторе: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Органы законодательной власти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Суды, прокуратуры, следственные управления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Органы исполнительной власти — Федеральные и Региональные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более 400  городских Администраций </a:t>
            </a:r>
          </a:p>
        </p:txBody>
      </p:sp>
      <p:grpSp>
        <p:nvGrpSpPr>
          <p:cNvPr id="100" name="Группа 99"/>
          <p:cNvGrpSpPr/>
          <p:nvPr/>
        </p:nvGrpSpPr>
        <p:grpSpPr>
          <a:xfrm>
            <a:off x="462303" y="3071244"/>
            <a:ext cx="4976150" cy="3311667"/>
            <a:chOff x="208685" y="1026781"/>
            <a:chExt cx="5537333" cy="3685139"/>
          </a:xfrm>
        </p:grpSpPr>
        <p:pic>
          <p:nvPicPr>
            <p:cNvPr id="101" name="Рисунок 6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910" y="3438886"/>
              <a:ext cx="1034108" cy="1024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" name="Рисунок 7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25" y="1028735"/>
              <a:ext cx="859866" cy="106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" name="Рисунок 8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6700" y="1026781"/>
              <a:ext cx="837136" cy="1086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" name="Рисунок 9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5376" y="1084442"/>
              <a:ext cx="833349" cy="1004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" name="Рисунок 10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3046" y="3565915"/>
              <a:ext cx="1047549" cy="1146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" name="Рисунок 11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711" y="2246518"/>
              <a:ext cx="848500" cy="992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" name="Рисунок 12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9786" y="2250427"/>
              <a:ext cx="890169" cy="985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" name="Рисунок 13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132" y="2246518"/>
              <a:ext cx="791682" cy="992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" name="Рисунок 15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1450" y="3390702"/>
              <a:ext cx="1016658" cy="1120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Рисунок 16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0742" y="1026781"/>
              <a:ext cx="875276" cy="1026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Рисунок 17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85" y="3633951"/>
              <a:ext cx="1058835" cy="706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" name="Рисунок 18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434" y="2172240"/>
              <a:ext cx="983584" cy="1141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" name="Рисунок 19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336" y="2246518"/>
              <a:ext cx="1034112" cy="1067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" name="Рисунок 20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2882" y="3605567"/>
              <a:ext cx="1014143" cy="73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" name="Рисунок 21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0595" y="1068333"/>
              <a:ext cx="1007594" cy="989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7" name="Прямоугольник 116"/>
          <p:cNvSpPr/>
          <p:nvPr/>
        </p:nvSpPr>
        <p:spPr>
          <a:xfrm>
            <a:off x="123271" y="6377651"/>
            <a:ext cx="26901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2D257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подробнее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D257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👉 https://clck.ru/TTHvm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2D257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7644384" y="1142064"/>
            <a:ext cx="43564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2D257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«Готовность системы к высоким нагрузкам – особо важный фактор выбора СЭД»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2D257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150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880" y="216172"/>
            <a:ext cx="10402176" cy="346051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400" dirty="0"/>
              <a:t>СЭД Ростовской области – опережающий проект цифровой трансформации органов власти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D349090-64C2-4265-8DD5-AA741BBBD0C4}"/>
              </a:ext>
            </a:extLst>
          </p:cNvPr>
          <p:cNvSpPr txBox="1">
            <a:spLocks/>
          </p:cNvSpPr>
          <p:nvPr/>
        </p:nvSpPr>
        <p:spPr>
          <a:xfrm>
            <a:off x="136090" y="173015"/>
            <a:ext cx="11003391" cy="94326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6FF74922-7D0C-4AD0-B508-A29C8EB16DE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19303" y="760683"/>
            <a:ext cx="10541639" cy="374426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ru-RU" dirty="0">
              <a:solidFill>
                <a:srgbClr val="3253BC"/>
              </a:solidFill>
            </a:endParaRPr>
          </a:p>
          <a:p>
            <a:pPr marL="0" indent="0">
              <a:buNone/>
            </a:pPr>
            <a:r>
              <a:rPr lang="ru-RU" sz="5067" b="1" dirty="0">
                <a:solidFill>
                  <a:srgbClr val="3253BC"/>
                </a:solidFill>
              </a:rPr>
              <a:t>Реализован сквозной цифровой процесс управления регионом</a:t>
            </a:r>
          </a:p>
          <a:p>
            <a:pPr marL="0" indent="0">
              <a:buNone/>
            </a:pPr>
            <a:endParaRPr lang="ru-RU" dirty="0">
              <a:solidFill>
                <a:srgbClr val="3253BC"/>
              </a:solidFill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3867" b="1" i="1" dirty="0">
                <a:solidFill>
                  <a:srgbClr val="3253BC"/>
                </a:solidFill>
              </a:rPr>
              <a:t>Единая облачная инфраструктура и единая информационно-технологическая основа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endParaRPr lang="ru-RU" sz="2000" b="1" i="1" dirty="0">
              <a:solidFill>
                <a:srgbClr val="3253BC"/>
              </a:solidFill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3867" b="1" i="1" dirty="0">
                <a:solidFill>
                  <a:srgbClr val="3253BC"/>
                </a:solidFill>
              </a:rPr>
              <a:t>Новейшие информационные технологии, стационарные и мобильные рабочие места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endParaRPr lang="ru-RU" sz="2000" b="1" i="1" dirty="0">
              <a:solidFill>
                <a:srgbClr val="3253BC"/>
              </a:solidFill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3867" b="1" i="1" dirty="0">
                <a:solidFill>
                  <a:srgbClr val="3253BC"/>
                </a:solidFill>
              </a:rPr>
              <a:t>Охватывает все муниципальные и региональные органы власти и учреждения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endParaRPr lang="ru-RU" sz="2000" b="1" i="1" dirty="0">
              <a:solidFill>
                <a:srgbClr val="3253BC"/>
              </a:solidFill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3867" b="1" i="1" dirty="0">
                <a:solidFill>
                  <a:srgbClr val="3253BC"/>
                </a:solidFill>
              </a:rPr>
              <a:t>Интеграция с правительственной системой межведомственного электронного документооборота и президентским порталом работы с обращениями граждан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endParaRPr lang="ru-RU" sz="2000" b="1" i="1" dirty="0">
              <a:solidFill>
                <a:srgbClr val="3253BC"/>
              </a:solidFill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3867" b="1" i="1" dirty="0">
                <a:solidFill>
                  <a:srgbClr val="3253BC"/>
                </a:solidFill>
              </a:rPr>
              <a:t>Полный отказ от бумажных документов</a:t>
            </a:r>
            <a:endParaRPr lang="ru-RU" dirty="0">
              <a:solidFill>
                <a:srgbClr val="3253BC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1B54AC-A3F1-4640-9A33-831CAA44CD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32" y="2212914"/>
            <a:ext cx="1459695" cy="1751635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AE93BC0-A1CB-42F9-88A1-4EBE762A71D3}"/>
              </a:ext>
            </a:extLst>
          </p:cNvPr>
          <p:cNvGrpSpPr/>
          <p:nvPr/>
        </p:nvGrpSpPr>
        <p:grpSpPr>
          <a:xfrm>
            <a:off x="5897403" y="4681506"/>
            <a:ext cx="2474352" cy="1365301"/>
            <a:chOff x="9245934" y="4702413"/>
            <a:chExt cx="2738802" cy="1365301"/>
          </a:xfrm>
        </p:grpSpPr>
        <p:pic>
          <p:nvPicPr>
            <p:cNvPr id="9" name="Picture 59" descr="https://www.pikpng.com/pngl/b/70-703478_1030-x-1163-4-0-business-people-silhouette.png">
              <a:extLst>
                <a:ext uri="{FF2B5EF4-FFF2-40B4-BE49-F238E27FC236}">
                  <a16:creationId xmlns:a16="http://schemas.microsoft.com/office/drawing/2014/main" id="{EF9AA754-4FCB-4B05-90A5-BADD67C33D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3198" y="4702413"/>
              <a:ext cx="875678" cy="700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BD9CD1FC-395A-4C8C-B4A9-4494925DDA38}"/>
                </a:ext>
              </a:extLst>
            </p:cNvPr>
            <p:cNvSpPr/>
            <p:nvPr/>
          </p:nvSpPr>
          <p:spPr>
            <a:xfrm>
              <a:off x="10398379" y="4743221"/>
              <a:ext cx="1503202" cy="701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3500</a:t>
              </a:r>
              <a:endPara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A02FFC61-3887-4A96-812F-C2888AECE430}"/>
                </a:ext>
              </a:extLst>
            </p:cNvPr>
            <p:cNvSpPr/>
            <p:nvPr/>
          </p:nvSpPr>
          <p:spPr>
            <a:xfrm>
              <a:off x="9245934" y="5476783"/>
              <a:ext cx="2738802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520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Количество организаций в единой базе данных 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D8E7AD1-044B-478D-9485-AE4DF5F30472}"/>
              </a:ext>
            </a:extLst>
          </p:cNvPr>
          <p:cNvGrpSpPr/>
          <p:nvPr/>
        </p:nvGrpSpPr>
        <p:grpSpPr>
          <a:xfrm>
            <a:off x="3225448" y="4690469"/>
            <a:ext cx="2590753" cy="1403062"/>
            <a:chOff x="3505247" y="4707342"/>
            <a:chExt cx="2859979" cy="1403062"/>
          </a:xfrm>
        </p:grpSpPr>
        <p:pic>
          <p:nvPicPr>
            <p:cNvPr id="8" name="Picture 57" descr="https://www.slaytyerim.com/upload/f1b66432db.png">
              <a:extLst>
                <a:ext uri="{FF2B5EF4-FFF2-40B4-BE49-F238E27FC236}">
                  <a16:creationId xmlns:a16="http://schemas.microsoft.com/office/drawing/2014/main" id="{8982BF77-AF8F-490A-89B0-65C30D986B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43" y="4713944"/>
              <a:ext cx="539764" cy="793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2FC06F14-FBB7-4796-8393-71CCDF4629F5}"/>
                </a:ext>
              </a:extLst>
            </p:cNvPr>
            <p:cNvSpPr/>
            <p:nvPr/>
          </p:nvSpPr>
          <p:spPr>
            <a:xfrm>
              <a:off x="3505247" y="5519473"/>
              <a:ext cx="2859979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520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Количество пользователей системы «Архивное дело»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FAFA9178-2DCD-41F2-94E2-DE6B966A7DD5}"/>
                </a:ext>
              </a:extLst>
            </p:cNvPr>
            <p:cNvSpPr/>
            <p:nvPr/>
          </p:nvSpPr>
          <p:spPr>
            <a:xfrm>
              <a:off x="4298757" y="4707342"/>
              <a:ext cx="173477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4400" b="1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  <a:t>&gt; </a:t>
              </a:r>
              <a:r>
                <a:rPr kumimoji="0" lang="ru-RU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1470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EF388AE-84BE-4395-A2D8-1E7BCD7F9D50}"/>
              </a:ext>
            </a:extLst>
          </p:cNvPr>
          <p:cNvGrpSpPr/>
          <p:nvPr/>
        </p:nvGrpSpPr>
        <p:grpSpPr>
          <a:xfrm>
            <a:off x="345884" y="4691559"/>
            <a:ext cx="2591617" cy="1379514"/>
            <a:chOff x="569445" y="4710782"/>
            <a:chExt cx="3069951" cy="1379514"/>
          </a:xfrm>
        </p:grpSpPr>
        <p:pic>
          <p:nvPicPr>
            <p:cNvPr id="10" name="Picture 67" descr="https://library.kissclipart.com/20180830/flw/kissclipart-business-team-silhouette-clipart-businessperson-cl-aab16ef018f3f754.png">
              <a:extLst>
                <a:ext uri="{FF2B5EF4-FFF2-40B4-BE49-F238E27FC236}">
                  <a16:creationId xmlns:a16="http://schemas.microsoft.com/office/drawing/2014/main" id="{6A42B05A-C91C-4F8D-AC74-307981B224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81" b="96999" l="0" r="99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445" y="4718991"/>
              <a:ext cx="827029" cy="772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B2BB1BA-FB0D-4646-851A-AFBC187F82B1}"/>
                </a:ext>
              </a:extLst>
            </p:cNvPr>
            <p:cNvSpPr/>
            <p:nvPr/>
          </p:nvSpPr>
          <p:spPr>
            <a:xfrm>
              <a:off x="574205" y="5499365"/>
              <a:ext cx="2931042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520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Количество пользователей системы «ДЕЛО»</a:t>
              </a: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0EBC0ADF-810F-4DD5-A882-5DCB57EBAAFC}"/>
                </a:ext>
              </a:extLst>
            </p:cNvPr>
            <p:cNvSpPr/>
            <p:nvPr/>
          </p:nvSpPr>
          <p:spPr>
            <a:xfrm>
              <a:off x="1396474" y="4710782"/>
              <a:ext cx="224292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&gt;</a:t>
              </a:r>
              <a:r>
                <a:rPr kumimoji="0" lang="ru-RU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17 800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A80C0772-0779-4BD3-BFC9-B6496913FD67}"/>
              </a:ext>
            </a:extLst>
          </p:cNvPr>
          <p:cNvGrpSpPr/>
          <p:nvPr/>
        </p:nvGrpSpPr>
        <p:grpSpPr>
          <a:xfrm>
            <a:off x="8508966" y="4634050"/>
            <a:ext cx="3276449" cy="1680418"/>
            <a:chOff x="8314945" y="4604492"/>
            <a:chExt cx="3313024" cy="1738054"/>
          </a:xfrm>
        </p:grpSpPr>
        <p:pic>
          <p:nvPicPr>
            <p:cNvPr id="19" name="Picture 8" descr="https://allday1.com/uploads/posts/2015-07/1436711046_shutterstock_181007723.jpg">
              <a:extLst>
                <a:ext uri="{FF2B5EF4-FFF2-40B4-BE49-F238E27FC236}">
                  <a16:creationId xmlns:a16="http://schemas.microsoft.com/office/drawing/2014/main" id="{B4AD9F7B-E59E-44E6-8ECA-602513BBFA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35" t="1026" r="674" b="69257"/>
            <a:stretch/>
          </p:blipFill>
          <p:spPr bwMode="auto">
            <a:xfrm>
              <a:off x="8765231" y="4604492"/>
              <a:ext cx="792302" cy="837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74A8C92-C7DE-4206-9391-F79DC2B11887}"/>
                </a:ext>
              </a:extLst>
            </p:cNvPr>
            <p:cNvSpPr/>
            <p:nvPr/>
          </p:nvSpPr>
          <p:spPr>
            <a:xfrm>
              <a:off x="9446534" y="4701947"/>
              <a:ext cx="1782804" cy="701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91,5 %</a:t>
              </a:r>
              <a:endPara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EB71EE2C-2D70-4F30-A6FA-DCBE85835B7B}"/>
                </a:ext>
              </a:extLst>
            </p:cNvPr>
            <p:cNvSpPr/>
            <p:nvPr/>
          </p:nvSpPr>
          <p:spPr>
            <a:xfrm>
              <a:off x="8314945" y="5388439"/>
              <a:ext cx="331302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2D257D"/>
                  </a:solidFill>
                  <a:latin typeface="Calibri" panose="020F0502020204030204"/>
                </a:rPr>
                <a:t>Юридически значимый документооборот в электронном виде</a:t>
              </a:r>
            </a:p>
            <a:p>
              <a:pPr algn="ctr"/>
              <a:r>
                <a:rPr lang="ru-RU" sz="1400" b="1" dirty="0">
                  <a:solidFill>
                    <a:srgbClr val="2D257D"/>
                  </a:solidFill>
                  <a:latin typeface="Calibri" panose="020F0502020204030204"/>
                </a:rPr>
                <a:t>между ОИВ, МСУ и подведомственных организаций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7096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1C620-FF17-47FC-9BD1-5407BD446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Единое информационное пространство региона 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C19A600-1628-469B-95A4-D7912004AF0D}"/>
              </a:ext>
            </a:extLst>
          </p:cNvPr>
          <p:cNvGrpSpPr/>
          <p:nvPr/>
        </p:nvGrpSpPr>
        <p:grpSpPr>
          <a:xfrm>
            <a:off x="8635181" y="1884327"/>
            <a:ext cx="3157226" cy="3726423"/>
            <a:chOff x="8101701" y="1855926"/>
            <a:chExt cx="3157226" cy="3726423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C718883C-1CDF-459A-9EF9-90743E27C5D8}"/>
                </a:ext>
              </a:extLst>
            </p:cNvPr>
            <p:cNvSpPr/>
            <p:nvPr/>
          </p:nvSpPr>
          <p:spPr>
            <a:xfrm>
              <a:off x="9449617" y="3090346"/>
              <a:ext cx="170044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52088"/>
                  </a:solidFill>
                </a:rPr>
                <a:t>Базы  данных ОГВ</a:t>
              </a:r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FC1AABD7-40F2-45A0-999D-91B2DCA28036}"/>
                </a:ext>
              </a:extLst>
            </p:cNvPr>
            <p:cNvGrpSpPr/>
            <p:nvPr/>
          </p:nvGrpSpPr>
          <p:grpSpPr>
            <a:xfrm>
              <a:off x="8274243" y="1855926"/>
              <a:ext cx="1271789" cy="1281759"/>
              <a:chOff x="9836205" y="4360425"/>
              <a:chExt cx="1773983" cy="1807730"/>
            </a:xfrm>
          </p:grpSpPr>
          <p:pic>
            <p:nvPicPr>
              <p:cNvPr id="17" name="Picture 43" descr="https://img1.cgtrader.com/items/664671/124e0c55ca/modern-server-storage-database-3d-model-max-obj-mtl.jpg">
                <a:extLst>
                  <a:ext uri="{FF2B5EF4-FFF2-40B4-BE49-F238E27FC236}">
                    <a16:creationId xmlns:a16="http://schemas.microsoft.com/office/drawing/2014/main" id="{75089B7B-D755-40A0-93C2-FD8688A0F0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213" r="17055" b="9926"/>
              <a:stretch/>
            </p:blipFill>
            <p:spPr bwMode="auto">
              <a:xfrm>
                <a:off x="9836205" y="4360425"/>
                <a:ext cx="1336035" cy="1615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47" descr="https://cdn3.vectorstock.com/i/1000x1000/83/12/database-icons-vector-2598312.jpg">
                <a:extLst>
                  <a:ext uri="{FF2B5EF4-FFF2-40B4-BE49-F238E27FC236}">
                    <a16:creationId xmlns:a16="http://schemas.microsoft.com/office/drawing/2014/main" id="{BE6A2BD7-5C45-4845-B511-462B86D041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1111" l="0" r="9306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8938" y="4878778"/>
                <a:ext cx="1071250" cy="1289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" name="Picture 59" descr="https://www.pikpng.com/pngl/b/70-703478_1030-x-1163-4-0-business-people-silhouette.png">
              <a:extLst>
                <a:ext uri="{FF2B5EF4-FFF2-40B4-BE49-F238E27FC236}">
                  <a16:creationId xmlns:a16="http://schemas.microsoft.com/office/drawing/2014/main" id="{BE55F17A-F22A-44DE-9134-B8F2EFC93B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8193" y="2036946"/>
              <a:ext cx="1268942" cy="1035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7" descr="https://cdn3.vectorstock.com/i/1000x1000/83/12/database-icons-vector-2598312.jpg">
              <a:extLst>
                <a:ext uri="{FF2B5EF4-FFF2-40B4-BE49-F238E27FC236}">
                  <a16:creationId xmlns:a16="http://schemas.microsoft.com/office/drawing/2014/main" id="{50CA7AE5-915D-4552-A33D-9BC3E77FF4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1111" l="0" r="9306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5410" y="2531915"/>
              <a:ext cx="767991" cy="914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7" descr="https://cdn3.vectorstock.com/i/1000x1000/83/12/database-icons-vector-2598312.jpg">
              <a:extLst>
                <a:ext uri="{FF2B5EF4-FFF2-40B4-BE49-F238E27FC236}">
                  <a16:creationId xmlns:a16="http://schemas.microsoft.com/office/drawing/2014/main" id="{EE2D2CBD-1E3E-421B-A978-3F6D73FC2E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1111" l="0" r="9306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6940" y="2821904"/>
              <a:ext cx="767991" cy="914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6A69223-520B-4F32-A909-15C261C9AA99}"/>
                </a:ext>
              </a:extLst>
            </p:cNvPr>
            <p:cNvSpPr/>
            <p:nvPr/>
          </p:nvSpPr>
          <p:spPr>
            <a:xfrm>
              <a:off x="9528004" y="4893984"/>
              <a:ext cx="173092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52088"/>
                  </a:solidFill>
                </a:rPr>
                <a:t>Базы  данных </a:t>
              </a:r>
            </a:p>
            <a:p>
              <a:pPr algn="ctr"/>
              <a:r>
                <a:rPr lang="ru-RU" sz="1200" b="1" dirty="0">
                  <a:solidFill>
                    <a:srgbClr val="052088"/>
                  </a:solidFill>
                </a:rPr>
                <a:t>подведомственных </a:t>
              </a:r>
            </a:p>
            <a:p>
              <a:pPr algn="ctr"/>
              <a:r>
                <a:rPr lang="ru-RU" sz="1200" b="1" dirty="0">
                  <a:solidFill>
                    <a:srgbClr val="052088"/>
                  </a:solidFill>
                </a:rPr>
                <a:t>учреждений </a:t>
              </a:r>
            </a:p>
          </p:txBody>
        </p: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257E4C7-379D-4EA2-BC06-BC4CEA77026F}"/>
                </a:ext>
              </a:extLst>
            </p:cNvPr>
            <p:cNvGrpSpPr/>
            <p:nvPr/>
          </p:nvGrpSpPr>
          <p:grpSpPr>
            <a:xfrm>
              <a:off x="8257479" y="3756632"/>
              <a:ext cx="1259463" cy="1244616"/>
              <a:chOff x="9836205" y="4360425"/>
              <a:chExt cx="1773983" cy="1807730"/>
            </a:xfrm>
          </p:grpSpPr>
          <p:pic>
            <p:nvPicPr>
              <p:cNvPr id="15" name="Picture 43" descr="https://img1.cgtrader.com/items/664671/124e0c55ca/modern-server-storage-database-3d-model-max-obj-mtl.jpg">
                <a:extLst>
                  <a:ext uri="{FF2B5EF4-FFF2-40B4-BE49-F238E27FC236}">
                    <a16:creationId xmlns:a16="http://schemas.microsoft.com/office/drawing/2014/main" id="{BABDC9BA-070C-4BBC-8274-C979EF8CE8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213" r="17055" b="9926"/>
              <a:stretch/>
            </p:blipFill>
            <p:spPr bwMode="auto">
              <a:xfrm>
                <a:off x="9836205" y="4360425"/>
                <a:ext cx="1336035" cy="1615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47" descr="https://cdn3.vectorstock.com/i/1000x1000/83/12/database-icons-vector-2598312.jpg">
                <a:extLst>
                  <a:ext uri="{FF2B5EF4-FFF2-40B4-BE49-F238E27FC236}">
                    <a16:creationId xmlns:a16="http://schemas.microsoft.com/office/drawing/2014/main" id="{C833745B-3B0E-4B24-B568-20E9B508D8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1111" l="0" r="9306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8938" y="4878778"/>
                <a:ext cx="1071250" cy="1289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" name="Picture 47" descr="https://cdn3.vectorstock.com/i/1000x1000/83/12/database-icons-vector-2598312.jpg">
              <a:extLst>
                <a:ext uri="{FF2B5EF4-FFF2-40B4-BE49-F238E27FC236}">
                  <a16:creationId xmlns:a16="http://schemas.microsoft.com/office/drawing/2014/main" id="{4BCD7F82-1103-457C-8066-52FF8A836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1111" l="0" r="9306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7085" y="4413032"/>
              <a:ext cx="760548" cy="887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7" descr="https://cdn3.vectorstock.com/i/1000x1000/83/12/database-icons-vector-2598312.jpg">
              <a:extLst>
                <a:ext uri="{FF2B5EF4-FFF2-40B4-BE49-F238E27FC236}">
                  <a16:creationId xmlns:a16="http://schemas.microsoft.com/office/drawing/2014/main" id="{EE9B3BE4-C78D-44AC-9BA7-6CF72CA5C7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1111" l="0" r="9306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1701" y="4694618"/>
              <a:ext cx="760548" cy="887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7" descr="https://library.kissclipart.com/20180830/flw/kissclipart-business-team-silhouette-clipart-businessperson-cl-aab16ef018f3f754.png">
              <a:extLst>
                <a:ext uri="{FF2B5EF4-FFF2-40B4-BE49-F238E27FC236}">
                  <a16:creationId xmlns:a16="http://schemas.microsoft.com/office/drawing/2014/main" id="{D6B21063-E320-4A51-8609-E6BB0E827C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81" b="96999" l="0" r="99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6505" y="3660847"/>
              <a:ext cx="1293926" cy="1207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 descr="https://thumbs.dreamstime.com/b/%D1%83%D1%81%D1%82%D0%B0%D0%BD%D0%BE%D0%B2%D0%B8%D1%82%D0%B5-%D0%B1%D0%B0%D0%B7%D1%83-%D0%B0%D0%BD%D0%BD%D1%8B%D1%85-%D0%B8-%D0%B7%D0%BD%D0%B0%D1%87%D0%BE%D0%BA-%D0%B6%D1%91%D1%81%D1%82%D0%BA%D0%BE%D0%B3%D0%BE-%D0%B8%D1%81%D0%BA%D0%B0-36935684.jpg">
            <a:extLst>
              <a:ext uri="{FF2B5EF4-FFF2-40B4-BE49-F238E27FC236}">
                <a16:creationId xmlns:a16="http://schemas.microsoft.com/office/drawing/2014/main" id="{9EA08AA3-1FE9-4D6E-A6BE-48B6D4061A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" r="41394" b="34174"/>
          <a:stretch/>
        </p:blipFill>
        <p:spPr bwMode="auto">
          <a:xfrm>
            <a:off x="5193916" y="2455538"/>
            <a:ext cx="1804168" cy="235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BF19915-A87C-46E3-B1ED-6AFC87548A91}"/>
              </a:ext>
            </a:extLst>
          </p:cNvPr>
          <p:cNvSpPr/>
          <p:nvPr/>
        </p:nvSpPr>
        <p:spPr>
          <a:xfrm>
            <a:off x="4901204" y="1894455"/>
            <a:ext cx="23871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052088"/>
                </a:solidFill>
              </a:rPr>
              <a:t>Единая БД</a:t>
            </a:r>
          </a:p>
        </p:txBody>
      </p:sp>
      <p:sp>
        <p:nvSpPr>
          <p:cNvPr id="33" name="Скругленный прямоугольник 60">
            <a:extLst>
              <a:ext uri="{FF2B5EF4-FFF2-40B4-BE49-F238E27FC236}">
                <a16:creationId xmlns:a16="http://schemas.microsoft.com/office/drawing/2014/main" id="{E60D4844-211B-49F4-A8BF-71810971E641}"/>
              </a:ext>
            </a:extLst>
          </p:cNvPr>
          <p:cNvSpPr/>
          <p:nvPr/>
        </p:nvSpPr>
        <p:spPr>
          <a:xfrm>
            <a:off x="8591243" y="1601133"/>
            <a:ext cx="1470242" cy="2088115"/>
          </a:xfrm>
          <a:prstGeom prst="roundRect">
            <a:avLst/>
          </a:prstGeom>
          <a:noFill/>
          <a:ln w="25400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70">
            <a:extLst>
              <a:ext uri="{FF2B5EF4-FFF2-40B4-BE49-F238E27FC236}">
                <a16:creationId xmlns:a16="http://schemas.microsoft.com/office/drawing/2014/main" id="{30ED5C97-F1D9-4604-B53C-F39E421EFB35}"/>
              </a:ext>
            </a:extLst>
          </p:cNvPr>
          <p:cNvSpPr/>
          <p:nvPr/>
        </p:nvSpPr>
        <p:spPr>
          <a:xfrm>
            <a:off x="8591243" y="3764529"/>
            <a:ext cx="1470242" cy="2088115"/>
          </a:xfrm>
          <a:prstGeom prst="roundRect">
            <a:avLst/>
          </a:prstGeom>
          <a:noFill/>
          <a:ln w="25400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065989F5-2C8C-4A27-9C93-F7126ADE7893}"/>
              </a:ext>
            </a:extLst>
          </p:cNvPr>
          <p:cNvGrpSpPr/>
          <p:nvPr/>
        </p:nvGrpSpPr>
        <p:grpSpPr>
          <a:xfrm>
            <a:off x="911735" y="2500363"/>
            <a:ext cx="2853625" cy="2486631"/>
            <a:chOff x="491916" y="2279334"/>
            <a:chExt cx="2853625" cy="2486631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29560A4C-8AC0-4AF3-8BE1-E8D940F4877C}"/>
                </a:ext>
              </a:extLst>
            </p:cNvPr>
            <p:cNvGrpSpPr/>
            <p:nvPr/>
          </p:nvGrpSpPr>
          <p:grpSpPr>
            <a:xfrm>
              <a:off x="491916" y="2426297"/>
              <a:ext cx="2749091" cy="2339668"/>
              <a:chOff x="82008" y="2270770"/>
              <a:chExt cx="3213590" cy="2540442"/>
            </a:xfrm>
          </p:grpSpPr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ADFDFA42-A142-426E-B475-542079E17E3E}"/>
                  </a:ext>
                </a:extLst>
              </p:cNvPr>
              <p:cNvSpPr/>
              <p:nvPr/>
            </p:nvSpPr>
            <p:spPr>
              <a:xfrm>
                <a:off x="82008" y="4109417"/>
                <a:ext cx="1563556" cy="7017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b="1" dirty="0">
                    <a:solidFill>
                      <a:srgbClr val="052088"/>
                    </a:solidFill>
                  </a:rPr>
                  <a:t>База данных</a:t>
                </a:r>
              </a:p>
              <a:p>
                <a:pPr algn="ctr"/>
                <a:r>
                  <a:rPr lang="ru-RU" sz="1200" b="1" dirty="0">
                    <a:solidFill>
                      <a:srgbClr val="052088"/>
                    </a:solidFill>
                  </a:rPr>
                  <a:t> Аппарата правительства</a:t>
                </a:r>
              </a:p>
            </p:txBody>
          </p:sp>
          <p:pic>
            <p:nvPicPr>
              <p:cNvPr id="42" name="Picture 57" descr="https://www.slaytyerim.com/upload/f1b66432db.png">
                <a:extLst>
                  <a:ext uri="{FF2B5EF4-FFF2-40B4-BE49-F238E27FC236}">
                    <a16:creationId xmlns:a16="http://schemas.microsoft.com/office/drawing/2014/main" id="{CEF18415-B928-4DC5-906F-8A27BAD1F6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hq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315" y="2284529"/>
                <a:ext cx="1306708" cy="19206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3" name="Группа 42">
                <a:extLst>
                  <a:ext uri="{FF2B5EF4-FFF2-40B4-BE49-F238E27FC236}">
                    <a16:creationId xmlns:a16="http://schemas.microsoft.com/office/drawing/2014/main" id="{B779473F-C224-4FC4-8C8C-9E963533F2CC}"/>
                  </a:ext>
                </a:extLst>
              </p:cNvPr>
              <p:cNvGrpSpPr/>
              <p:nvPr/>
            </p:nvGrpSpPr>
            <p:grpSpPr>
              <a:xfrm>
                <a:off x="1837539" y="2270770"/>
                <a:ext cx="1458059" cy="2078062"/>
                <a:chOff x="3929193" y="2829533"/>
                <a:chExt cx="1135933" cy="1419675"/>
              </a:xfrm>
            </p:grpSpPr>
            <p:pic>
              <p:nvPicPr>
                <p:cNvPr id="44" name="Picture 43" descr="https://img1.cgtrader.com/items/664671/124e0c55ca/modern-server-storage-database-3d-model-max-obj-mtl.jpg">
                  <a:extLst>
                    <a:ext uri="{FF2B5EF4-FFF2-40B4-BE49-F238E27FC236}">
                      <a16:creationId xmlns:a16="http://schemas.microsoft.com/office/drawing/2014/main" id="{1213A230-44D1-4C10-B8BE-BD953C3ED8D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213" r="17055" b="9926"/>
                <a:stretch/>
              </p:blipFill>
              <p:spPr bwMode="auto">
                <a:xfrm flipH="1">
                  <a:off x="4107307" y="2829533"/>
                  <a:ext cx="957819" cy="11453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5" name="Picture 45" descr="https://www.channelpartnersonline.com/files/2017/05/e5eab7c7ddf647aabcfd3902591a3d3a.jpg">
                  <a:extLst>
                    <a:ext uri="{FF2B5EF4-FFF2-40B4-BE49-F238E27FC236}">
                      <a16:creationId xmlns:a16="http://schemas.microsoft.com/office/drawing/2014/main" id="{965316BD-F6BB-4BA2-A3DF-6D4DDAD99AD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hq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3143" b="100000" l="25323" r="7145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057" t="5625" r="30950" b="3454"/>
                <a:stretch/>
              </p:blipFill>
              <p:spPr bwMode="auto">
                <a:xfrm>
                  <a:off x="3929193" y="3388062"/>
                  <a:ext cx="690977" cy="86114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39" name="Скругленный прямоугольник 71">
              <a:extLst>
                <a:ext uri="{FF2B5EF4-FFF2-40B4-BE49-F238E27FC236}">
                  <a16:creationId xmlns:a16="http://schemas.microsoft.com/office/drawing/2014/main" id="{0980472B-539D-407D-B6BA-E401BE13C1EF}"/>
                </a:ext>
              </a:extLst>
            </p:cNvPr>
            <p:cNvSpPr/>
            <p:nvPr/>
          </p:nvSpPr>
          <p:spPr>
            <a:xfrm>
              <a:off x="1875299" y="2279334"/>
              <a:ext cx="1470242" cy="2088115"/>
            </a:xfrm>
            <a:prstGeom prst="roundRect">
              <a:avLst/>
            </a:prstGeom>
            <a:noFill/>
            <a:ln w="25400">
              <a:solidFill>
                <a:srgbClr val="C0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7CD304D4-B518-4956-AE44-CD4A3597F0CB}"/>
              </a:ext>
            </a:extLst>
          </p:cNvPr>
          <p:cNvGrpSpPr/>
          <p:nvPr/>
        </p:nvGrpSpPr>
        <p:grpSpPr>
          <a:xfrm>
            <a:off x="3892700" y="3305494"/>
            <a:ext cx="1355337" cy="690219"/>
            <a:chOff x="4504064" y="1084309"/>
            <a:chExt cx="1804168" cy="918791"/>
          </a:xfrm>
        </p:grpSpPr>
        <p:sp>
          <p:nvSpPr>
            <p:cNvPr id="46" name="Стрелка: влево-вправо 45">
              <a:extLst>
                <a:ext uri="{FF2B5EF4-FFF2-40B4-BE49-F238E27FC236}">
                  <a16:creationId xmlns:a16="http://schemas.microsoft.com/office/drawing/2014/main" id="{C4D66838-6ADE-4E2C-BC90-F87D64A220DF}"/>
                </a:ext>
              </a:extLst>
            </p:cNvPr>
            <p:cNvSpPr/>
            <p:nvPr/>
          </p:nvSpPr>
          <p:spPr>
            <a:xfrm>
              <a:off x="4504064" y="1084309"/>
              <a:ext cx="1804168" cy="273319"/>
            </a:xfrm>
            <a:prstGeom prst="leftRightArrow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Стрелка: влево-вправо 46">
              <a:extLst>
                <a:ext uri="{FF2B5EF4-FFF2-40B4-BE49-F238E27FC236}">
                  <a16:creationId xmlns:a16="http://schemas.microsoft.com/office/drawing/2014/main" id="{7708CFCE-AF5C-4151-A495-D3A10A912B9D}"/>
                </a:ext>
              </a:extLst>
            </p:cNvPr>
            <p:cNvSpPr/>
            <p:nvPr/>
          </p:nvSpPr>
          <p:spPr>
            <a:xfrm>
              <a:off x="4504064" y="1417893"/>
              <a:ext cx="1804168" cy="273319"/>
            </a:xfrm>
            <a:prstGeom prst="leftRightArrow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Стрелка: влево-вправо 47">
              <a:extLst>
                <a:ext uri="{FF2B5EF4-FFF2-40B4-BE49-F238E27FC236}">
                  <a16:creationId xmlns:a16="http://schemas.microsoft.com/office/drawing/2014/main" id="{687D089A-0C8F-45AE-B25D-9059EC9AA42B}"/>
                </a:ext>
              </a:extLst>
            </p:cNvPr>
            <p:cNvSpPr/>
            <p:nvPr/>
          </p:nvSpPr>
          <p:spPr>
            <a:xfrm>
              <a:off x="4504064" y="1729781"/>
              <a:ext cx="1804168" cy="273319"/>
            </a:xfrm>
            <a:prstGeom prst="leftRightArrow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4A3F639-0920-4855-B4C5-CD3E4147776F}"/>
              </a:ext>
            </a:extLst>
          </p:cNvPr>
          <p:cNvGrpSpPr/>
          <p:nvPr/>
        </p:nvGrpSpPr>
        <p:grpSpPr>
          <a:xfrm>
            <a:off x="7017406" y="2858777"/>
            <a:ext cx="1355337" cy="690219"/>
            <a:chOff x="4504064" y="1084309"/>
            <a:chExt cx="1804168" cy="918791"/>
          </a:xfrm>
        </p:grpSpPr>
        <p:sp>
          <p:nvSpPr>
            <p:cNvPr id="51" name="Стрелка: влево-вправо 50">
              <a:extLst>
                <a:ext uri="{FF2B5EF4-FFF2-40B4-BE49-F238E27FC236}">
                  <a16:creationId xmlns:a16="http://schemas.microsoft.com/office/drawing/2014/main" id="{3D547C4D-F452-4E0F-B7B1-0FA814D6DA92}"/>
                </a:ext>
              </a:extLst>
            </p:cNvPr>
            <p:cNvSpPr/>
            <p:nvPr/>
          </p:nvSpPr>
          <p:spPr>
            <a:xfrm>
              <a:off x="4504064" y="1084309"/>
              <a:ext cx="1804168" cy="273319"/>
            </a:xfrm>
            <a:prstGeom prst="leftRightArrow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Стрелка: влево-вправо 51">
              <a:extLst>
                <a:ext uri="{FF2B5EF4-FFF2-40B4-BE49-F238E27FC236}">
                  <a16:creationId xmlns:a16="http://schemas.microsoft.com/office/drawing/2014/main" id="{D60FEBA5-0D99-434E-A6A8-F2FCCB879EE5}"/>
                </a:ext>
              </a:extLst>
            </p:cNvPr>
            <p:cNvSpPr/>
            <p:nvPr/>
          </p:nvSpPr>
          <p:spPr>
            <a:xfrm>
              <a:off x="4504064" y="1417893"/>
              <a:ext cx="1804168" cy="273319"/>
            </a:xfrm>
            <a:prstGeom prst="leftRightArrow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Стрелка: влево-вправо 52">
              <a:extLst>
                <a:ext uri="{FF2B5EF4-FFF2-40B4-BE49-F238E27FC236}">
                  <a16:creationId xmlns:a16="http://schemas.microsoft.com/office/drawing/2014/main" id="{C6FE5F47-EF8F-40B6-B700-7B2B86DF8D78}"/>
                </a:ext>
              </a:extLst>
            </p:cNvPr>
            <p:cNvSpPr/>
            <p:nvPr/>
          </p:nvSpPr>
          <p:spPr>
            <a:xfrm>
              <a:off x="4504064" y="1729781"/>
              <a:ext cx="1804168" cy="273319"/>
            </a:xfrm>
            <a:prstGeom prst="leftRightArrow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D3852747-E71A-4852-938C-0574DC5ECC9C}"/>
              </a:ext>
            </a:extLst>
          </p:cNvPr>
          <p:cNvGrpSpPr/>
          <p:nvPr/>
        </p:nvGrpSpPr>
        <p:grpSpPr>
          <a:xfrm>
            <a:off x="7023066" y="3796807"/>
            <a:ext cx="1355337" cy="690219"/>
            <a:chOff x="4504064" y="1084309"/>
            <a:chExt cx="1804168" cy="918791"/>
          </a:xfrm>
        </p:grpSpPr>
        <p:sp>
          <p:nvSpPr>
            <p:cNvPr id="55" name="Стрелка: влево-вправо 54">
              <a:extLst>
                <a:ext uri="{FF2B5EF4-FFF2-40B4-BE49-F238E27FC236}">
                  <a16:creationId xmlns:a16="http://schemas.microsoft.com/office/drawing/2014/main" id="{C858BE0B-D139-4B37-8630-26711B62119C}"/>
                </a:ext>
              </a:extLst>
            </p:cNvPr>
            <p:cNvSpPr/>
            <p:nvPr/>
          </p:nvSpPr>
          <p:spPr>
            <a:xfrm>
              <a:off x="4504064" y="1084309"/>
              <a:ext cx="1804168" cy="273319"/>
            </a:xfrm>
            <a:prstGeom prst="leftRightArrow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Стрелка: влево-вправо 55">
              <a:extLst>
                <a:ext uri="{FF2B5EF4-FFF2-40B4-BE49-F238E27FC236}">
                  <a16:creationId xmlns:a16="http://schemas.microsoft.com/office/drawing/2014/main" id="{2C5CAA62-A62A-44F1-B5B8-239B1E63A4D9}"/>
                </a:ext>
              </a:extLst>
            </p:cNvPr>
            <p:cNvSpPr/>
            <p:nvPr/>
          </p:nvSpPr>
          <p:spPr>
            <a:xfrm>
              <a:off x="4504064" y="1417893"/>
              <a:ext cx="1804168" cy="273319"/>
            </a:xfrm>
            <a:prstGeom prst="leftRightArrow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Стрелка: влево-вправо 56">
              <a:extLst>
                <a:ext uri="{FF2B5EF4-FFF2-40B4-BE49-F238E27FC236}">
                  <a16:creationId xmlns:a16="http://schemas.microsoft.com/office/drawing/2014/main" id="{91325C70-C1CE-4658-B7DE-3C0E43976740}"/>
                </a:ext>
              </a:extLst>
            </p:cNvPr>
            <p:cNvSpPr/>
            <p:nvPr/>
          </p:nvSpPr>
          <p:spPr>
            <a:xfrm>
              <a:off x="4504064" y="1729781"/>
              <a:ext cx="1804168" cy="273319"/>
            </a:xfrm>
            <a:prstGeom prst="leftRightArrow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881443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445C7-8CEA-4069-9392-BF6BD8861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Единое информационное пространство региона</a:t>
            </a:r>
          </a:p>
        </p:txBody>
      </p:sp>
      <p:pic>
        <p:nvPicPr>
          <p:cNvPr id="4" name="Picture 2" descr="https://thumbs.dreamstime.com/b/%D1%83%D1%81%D1%82%D0%B0%D0%BD%D0%BE%D0%B2%D0%B8%D1%82%D0%B5-%D0%B1%D0%B0%D0%B7%D1%83-%D0%B0%D0%BD%D0%BD%D1%8B%D1%85-%D0%B8-%D0%B7%D0%BD%D0%B0%D1%87%D0%BE%D0%BA-%D0%B6%D1%91%D1%81%D1%82%D0%BA%D0%BE%D0%B3%D0%BE-%D0%B8%D1%81%D0%BA%D0%B0-36935684.jpg">
            <a:extLst>
              <a:ext uri="{FF2B5EF4-FFF2-40B4-BE49-F238E27FC236}">
                <a16:creationId xmlns:a16="http://schemas.microsoft.com/office/drawing/2014/main" id="{17AE3AFF-9E19-4522-AF11-22254FA70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" r="41394" b="34174"/>
          <a:stretch/>
        </p:blipFill>
        <p:spPr bwMode="auto">
          <a:xfrm>
            <a:off x="7383328" y="1823455"/>
            <a:ext cx="2761268" cy="360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D43E4D1-6CA7-4D27-8D38-B2A6F552CA11}"/>
              </a:ext>
            </a:extLst>
          </p:cNvPr>
          <p:cNvSpPr/>
          <p:nvPr/>
        </p:nvSpPr>
        <p:spPr>
          <a:xfrm>
            <a:off x="10804462" y="2365135"/>
            <a:ext cx="13875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5208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Аппарат правительства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DCC5570-0CC2-4489-A2D0-25D4C4852476}"/>
              </a:ext>
            </a:extLst>
          </p:cNvPr>
          <p:cNvSpPr/>
          <p:nvPr/>
        </p:nvSpPr>
        <p:spPr>
          <a:xfrm>
            <a:off x="9748574" y="4998318"/>
            <a:ext cx="17428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5208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Подведомственные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5208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учреждения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7D564E4-260E-4E01-AD71-D30C1288EC3C}"/>
              </a:ext>
            </a:extLst>
          </p:cNvPr>
          <p:cNvSpPr/>
          <p:nvPr/>
        </p:nvSpPr>
        <p:spPr>
          <a:xfrm>
            <a:off x="10972971" y="3593461"/>
            <a:ext cx="5184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5208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ОГВ</a:t>
            </a:r>
          </a:p>
        </p:txBody>
      </p:sp>
      <p:pic>
        <p:nvPicPr>
          <p:cNvPr id="8" name="Picture 57" descr="https://www.slaytyerim.com/upload/f1b66432db.png">
            <a:extLst>
              <a:ext uri="{FF2B5EF4-FFF2-40B4-BE49-F238E27FC236}">
                <a16:creationId xmlns:a16="http://schemas.microsoft.com/office/drawing/2014/main" id="{16B56F38-2509-4472-A661-9E9B58DE9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335" y="2382799"/>
            <a:ext cx="534814" cy="78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9" descr="https://www.pikpng.com/pngl/b/70-703478_1030-x-1163-4-0-business-people-silhouette.png">
            <a:extLst>
              <a:ext uri="{FF2B5EF4-FFF2-40B4-BE49-F238E27FC236}">
                <a16:creationId xmlns:a16="http://schemas.microsoft.com/office/drawing/2014/main" id="{1F86E251-8750-4BDA-8280-C8305BB42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435" y="3388531"/>
            <a:ext cx="864614" cy="69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7" descr="https://library.kissclipart.com/20180830/flw/kissclipart-business-team-silhouette-clipart-businessperson-cl-aab16ef018f3f754.png">
            <a:extLst>
              <a:ext uri="{FF2B5EF4-FFF2-40B4-BE49-F238E27FC236}">
                <a16:creationId xmlns:a16="http://schemas.microsoft.com/office/drawing/2014/main" id="{4D81C128-BEAB-4988-A986-3BB475493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81" b="96999" l="0" r="9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518" y="4304390"/>
            <a:ext cx="805453" cy="75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i2.wp.com/politicalarithmetick.com/wp-content/uploads/2017/03/iStock-479238826.jpg?w=2200&amp;ssl=1">
            <a:extLst>
              <a:ext uri="{FF2B5EF4-FFF2-40B4-BE49-F238E27FC236}">
                <a16:creationId xmlns:a16="http://schemas.microsoft.com/office/drawing/2014/main" id="{4AF04F7F-91A1-45F4-89E6-E3A032945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37"/>
          <a:stretch/>
        </p:blipFill>
        <p:spPr bwMode="auto">
          <a:xfrm flipH="1">
            <a:off x="81890" y="1895277"/>
            <a:ext cx="1257828" cy="129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i2.wp.com/politicalarithmetick.com/wp-content/uploads/2017/03/iStock-479238826.jpg?w=2200&amp;ssl=1">
            <a:extLst>
              <a:ext uri="{FF2B5EF4-FFF2-40B4-BE49-F238E27FC236}">
                <a16:creationId xmlns:a16="http://schemas.microsoft.com/office/drawing/2014/main" id="{80F08BCF-6C9B-43B7-80A1-0AC05A059D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0" t="-1155" r="1867" b="1155"/>
          <a:stretch/>
        </p:blipFill>
        <p:spPr bwMode="auto">
          <a:xfrm flipH="1">
            <a:off x="113866" y="4638770"/>
            <a:ext cx="1257828" cy="129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9121348-F5FC-4560-A027-187E14826A1F}"/>
              </a:ext>
            </a:extLst>
          </p:cNvPr>
          <p:cNvGrpSpPr/>
          <p:nvPr/>
        </p:nvGrpSpPr>
        <p:grpSpPr>
          <a:xfrm>
            <a:off x="1328801" y="1022004"/>
            <a:ext cx="5992748" cy="720000"/>
            <a:chOff x="369741" y="3756083"/>
            <a:chExt cx="5992748" cy="720000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6D553271-DEA6-40ED-B4CD-CEFC46F4F5B6}"/>
                </a:ext>
              </a:extLst>
            </p:cNvPr>
            <p:cNvSpPr/>
            <p:nvPr/>
          </p:nvSpPr>
          <p:spPr>
            <a:xfrm>
              <a:off x="369741" y="3756083"/>
              <a:ext cx="5992748" cy="720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03832" tIns="60952" rIns="0" bIns="60952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Актуальные справочники и группы документов</a:t>
              </a: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EA55F652-F504-4395-A5ED-0BAE4DA6C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6044" y="3804644"/>
              <a:ext cx="648413" cy="622877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9184D2A-916F-4ACF-9416-E9CB77744F36}"/>
              </a:ext>
            </a:extLst>
          </p:cNvPr>
          <p:cNvGrpSpPr/>
          <p:nvPr/>
        </p:nvGrpSpPr>
        <p:grpSpPr>
          <a:xfrm>
            <a:off x="1323546" y="1727988"/>
            <a:ext cx="5992748" cy="895908"/>
            <a:chOff x="369742" y="3411997"/>
            <a:chExt cx="5992748" cy="1209932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7243FDEA-8B6D-4C54-94BC-F875B68F61E7}"/>
                </a:ext>
              </a:extLst>
            </p:cNvPr>
            <p:cNvSpPr/>
            <p:nvPr/>
          </p:nvSpPr>
          <p:spPr>
            <a:xfrm>
              <a:off x="369742" y="3506375"/>
              <a:ext cx="5992748" cy="97236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03832" tIns="60952" rIns="0" bIns="60952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Оптимизация ИТ-инфраструктуры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(исключаем транспортный узел)</a:t>
              </a: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A26A37A-744D-447D-B1D9-1C199664C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565978" y="3411997"/>
              <a:ext cx="859912" cy="1209932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164F589-9BE4-451A-B754-40C8D03B6DB0}"/>
              </a:ext>
            </a:extLst>
          </p:cNvPr>
          <p:cNvGrpSpPr/>
          <p:nvPr/>
        </p:nvGrpSpPr>
        <p:grpSpPr>
          <a:xfrm>
            <a:off x="1337711" y="2453739"/>
            <a:ext cx="5992747" cy="888039"/>
            <a:chOff x="1337711" y="2453739"/>
            <a:chExt cx="5992747" cy="888039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9FB67B8-4ABF-48A7-B8CE-D8A4DCBC144B}"/>
                </a:ext>
              </a:extLst>
            </p:cNvPr>
            <p:cNvSpPr/>
            <p:nvPr/>
          </p:nvSpPr>
          <p:spPr>
            <a:xfrm>
              <a:off x="1337711" y="2570401"/>
              <a:ext cx="5992747" cy="720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03832" tIns="60952" rIns="0" bIns="60952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Настройки не затрагивают рабочее базы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71BF2206-2DF2-465E-A6E7-3120EF9E6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4422" y="2453739"/>
              <a:ext cx="883300" cy="888039"/>
            </a:xfrm>
            <a:prstGeom prst="rect">
              <a:avLst/>
            </a:prstGeom>
            <a:noFill/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B960FCE2-3AA8-4986-96BA-CE9CE78A8892}"/>
              </a:ext>
            </a:extLst>
          </p:cNvPr>
          <p:cNvGrpSpPr/>
          <p:nvPr/>
        </p:nvGrpSpPr>
        <p:grpSpPr>
          <a:xfrm>
            <a:off x="1331541" y="3360034"/>
            <a:ext cx="5992747" cy="1080000"/>
            <a:chOff x="1337711" y="2570400"/>
            <a:chExt cx="5992747" cy="1080000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A7DC5549-E688-4076-BFD2-9A719F8B6EF1}"/>
                </a:ext>
              </a:extLst>
            </p:cNvPr>
            <p:cNvSpPr/>
            <p:nvPr/>
          </p:nvSpPr>
          <p:spPr>
            <a:xfrm>
              <a:off x="1337711" y="2570400"/>
              <a:ext cx="5992747" cy="1080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03832" tIns="60952" rIns="0" bIns="60952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Единая информационная среда взаимодействия сотрудников разных структур и подразделений</a:t>
              </a:r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4C1D3EE2-867F-4DB2-96CC-1978A6360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4797" y="2803827"/>
              <a:ext cx="594890" cy="594890"/>
            </a:xfrm>
            <a:prstGeom prst="rect">
              <a:avLst/>
            </a:prstGeom>
            <a:noFill/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102B8F6C-2365-4383-BABF-3705E4CBE106}"/>
              </a:ext>
            </a:extLst>
          </p:cNvPr>
          <p:cNvGrpSpPr/>
          <p:nvPr/>
        </p:nvGrpSpPr>
        <p:grpSpPr>
          <a:xfrm>
            <a:off x="1284841" y="4787553"/>
            <a:ext cx="5992748" cy="1037801"/>
            <a:chOff x="369741" y="3756083"/>
            <a:chExt cx="5992748" cy="1037801"/>
          </a:xfrm>
        </p:grpSpPr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BD7769F0-D372-4184-9440-4C8A1EFB176A}"/>
                </a:ext>
              </a:extLst>
            </p:cNvPr>
            <p:cNvSpPr/>
            <p:nvPr/>
          </p:nvSpPr>
          <p:spPr>
            <a:xfrm>
              <a:off x="369741" y="3756083"/>
              <a:ext cx="5992748" cy="103780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03832" tIns="60952" rIns="0" bIns="60952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Настройка рабочих мест пользователей (личные настройки, поисковые запросы, списки и т.д.).</a:t>
              </a: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E93186CA-A62E-4D7A-8D93-1665D809B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6046" y="3906789"/>
              <a:ext cx="648413" cy="622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2004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8123CD-FF96-441A-8630-6885504B8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СЭД «ДЕЛО» - единый информационный ресурс организации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03" y="1043182"/>
            <a:ext cx="11022976" cy="544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86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4" descr="https://byrich.ru/uploads/posts/2018-03/1520263654_kredita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173" y="3353937"/>
            <a:ext cx="4836827" cy="322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Рисунок 73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6057818A-D36E-4B47-9C89-2BE756599B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"/>
          <a:stretch/>
        </p:blipFill>
        <p:spPr>
          <a:xfrm>
            <a:off x="3097660" y="2395896"/>
            <a:ext cx="9105900" cy="4180412"/>
          </a:xfrm>
          <a:prstGeom prst="rect">
            <a:avLst/>
          </a:prstGeom>
        </p:spPr>
      </p:pic>
      <p:sp>
        <p:nvSpPr>
          <p:cNvPr id="75" name="Прямоугольник 74"/>
          <p:cNvSpPr/>
          <p:nvPr/>
        </p:nvSpPr>
        <p:spPr>
          <a:xfrm>
            <a:off x="8582525" y="2182656"/>
            <a:ext cx="35148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rgbClr val="2D257D"/>
                </a:solidFill>
              </a:rPr>
              <a:t>"Не экономьте на специалистах, качественном ПО и безопасности: скупой платит дважды! Лучше не изобретать велосипед, а использовать уже проверенную временем СЭД"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/>
              <a:t>Электронная приемная</a:t>
            </a:r>
          </a:p>
        </p:txBody>
      </p:sp>
      <p:grpSp>
        <p:nvGrpSpPr>
          <p:cNvPr id="94" name="Группа 93"/>
          <p:cNvGrpSpPr/>
          <p:nvPr/>
        </p:nvGrpSpPr>
        <p:grpSpPr>
          <a:xfrm>
            <a:off x="40650" y="909832"/>
            <a:ext cx="8402975" cy="1092201"/>
            <a:chOff x="47712" y="909832"/>
            <a:chExt cx="8087251" cy="1092201"/>
          </a:xfrm>
        </p:grpSpPr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33702475-7D1F-4ECC-8E03-4D3C6D7082A0}"/>
                </a:ext>
              </a:extLst>
            </p:cNvPr>
            <p:cNvSpPr/>
            <p:nvPr/>
          </p:nvSpPr>
          <p:spPr>
            <a:xfrm>
              <a:off x="47712" y="980812"/>
              <a:ext cx="8087251" cy="1000286"/>
            </a:xfrm>
            <a:prstGeom prst="rect">
              <a:avLst/>
            </a:prstGeom>
            <a:solidFill>
              <a:srgbClr val="5B7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03832" tIns="60952" rIns="0" bIns="60952" rtlCol="0" anchor="ctr"/>
            <a:lstStyle/>
            <a:p>
              <a:r>
                <a:rPr lang="ru-RU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В 2018 году в Ростовской обл. создана единая электронная приемная граждан с автоматической регистрацией обращений и отправке ответов на них в системе «Дело». За это время услугами электронной приемной воспользовались более </a:t>
              </a:r>
              <a:r>
                <a:rPr lang="ru-RU" sz="16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75 000 </a:t>
              </a:r>
              <a:r>
                <a:rPr lang="ru-RU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жителей области</a:t>
              </a:r>
              <a:r>
                <a:rPr lang="ru-RU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96" name="Рисунок 95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64" y="909832"/>
              <a:ext cx="1052785" cy="1092201"/>
            </a:xfrm>
            <a:prstGeom prst="rect">
              <a:avLst/>
            </a:prstGeom>
          </p:spPr>
        </p:pic>
      </p:grpSp>
      <p:grpSp>
        <p:nvGrpSpPr>
          <p:cNvPr id="97" name="Группа 96"/>
          <p:cNvGrpSpPr/>
          <p:nvPr/>
        </p:nvGrpSpPr>
        <p:grpSpPr>
          <a:xfrm>
            <a:off x="82373" y="2239790"/>
            <a:ext cx="8266479" cy="4314438"/>
            <a:chOff x="82373" y="2239790"/>
            <a:chExt cx="8266479" cy="4314438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82373" y="2991875"/>
              <a:ext cx="924631" cy="2819746"/>
            </a:xfrm>
            <a:prstGeom prst="rect">
              <a:avLst/>
            </a:prstGeom>
            <a:solidFill>
              <a:srgbClr val="E5F4FB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ru-RU" sz="1350">
                <a:solidFill>
                  <a:prstClr val="white"/>
                </a:solidFill>
              </a:endParaRPr>
            </a:p>
          </p:txBody>
        </p:sp>
        <p:grpSp>
          <p:nvGrpSpPr>
            <p:cNvPr id="78" name="Группа 77"/>
            <p:cNvGrpSpPr/>
            <p:nvPr/>
          </p:nvGrpSpPr>
          <p:grpSpPr>
            <a:xfrm>
              <a:off x="1252409" y="2991875"/>
              <a:ext cx="1283404" cy="2834950"/>
              <a:chOff x="1293796" y="2442818"/>
              <a:chExt cx="1283404" cy="2834950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49" name="Прямоугольник 48"/>
              <p:cNvSpPr/>
              <p:nvPr/>
            </p:nvSpPr>
            <p:spPr>
              <a:xfrm>
                <a:off x="1293796" y="2442818"/>
                <a:ext cx="1283404" cy="2834950"/>
              </a:xfrm>
              <a:prstGeom prst="rect">
                <a:avLst/>
              </a:prstGeom>
              <a:solidFill>
                <a:srgbClr val="E5F4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ru-RU" sz="1350">
                  <a:solidFill>
                    <a:prstClr val="white"/>
                  </a:solidFill>
                </a:endParaRPr>
              </a:p>
            </p:txBody>
          </p:sp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61273" y="2573149"/>
                <a:ext cx="396684" cy="390882"/>
              </a:xfrm>
              <a:prstGeom prst="rect">
                <a:avLst/>
              </a:prstGeom>
            </p:spPr>
          </p:pic>
          <p:pic>
            <p:nvPicPr>
              <p:cNvPr id="51" name="Рисунок 5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61273" y="3050321"/>
                <a:ext cx="402836" cy="390882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3468" y="2576274"/>
                <a:ext cx="399003" cy="390882"/>
              </a:xfrm>
              <a:prstGeom prst="rect">
                <a:avLst/>
              </a:prstGeom>
            </p:spPr>
          </p:pic>
          <p:pic>
            <p:nvPicPr>
              <p:cNvPr id="53" name="Рисунок 5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77797" y="3560061"/>
                <a:ext cx="396684" cy="390882"/>
              </a:xfrm>
              <a:prstGeom prst="rect">
                <a:avLst/>
              </a:prstGeom>
            </p:spPr>
          </p:pic>
          <p:pic>
            <p:nvPicPr>
              <p:cNvPr id="54" name="Рисунок 5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45346" y="3068168"/>
                <a:ext cx="415246" cy="390882"/>
              </a:xfrm>
              <a:prstGeom prst="rect">
                <a:avLst/>
              </a:prstGeom>
            </p:spPr>
          </p:pic>
          <p:sp>
            <p:nvSpPr>
              <p:cNvPr id="55" name="TextBox 54"/>
              <p:cNvSpPr txBox="1"/>
              <p:nvPr/>
            </p:nvSpPr>
            <p:spPr>
              <a:xfrm>
                <a:off x="1369074" y="4081274"/>
                <a:ext cx="1140761" cy="619214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marL="128588" indent="-128588" defTabSz="914400">
                  <a:buFont typeface="Arial" panose="020B0604020202020204" pitchFamily="34" charset="0"/>
                  <a:buChar char="•"/>
                </a:pPr>
                <a:r>
                  <a:rPr lang="ru-RU" sz="825" dirty="0">
                    <a:solidFill>
                      <a:prstClr val="black"/>
                    </a:solidFill>
                    <a:latin typeface="Arial"/>
                  </a:rPr>
                  <a:t>Электронная приемная</a:t>
                </a:r>
              </a:p>
              <a:p>
                <a:pPr marL="128588" indent="-128588">
                  <a:buFont typeface="Arial" panose="020B0604020202020204" pitchFamily="34" charset="0"/>
                  <a:buChar char="•"/>
                </a:pPr>
                <a:r>
                  <a:rPr lang="ru-RU" sz="825" dirty="0">
                    <a:solidFill>
                      <a:prstClr val="black"/>
                    </a:solidFill>
                  </a:rPr>
                  <a:t>Портал ОГВ региона</a:t>
                </a:r>
              </a:p>
              <a:p>
                <a:pPr marL="88900" indent="-88900" defTabSz="914400">
                  <a:buFont typeface="Arial" panose="020B0604020202020204" pitchFamily="34" charset="0"/>
                  <a:buChar char="•"/>
                </a:pPr>
                <a:r>
                  <a:rPr lang="ru-RU" sz="825" dirty="0">
                    <a:solidFill>
                      <a:prstClr val="black"/>
                    </a:solidFill>
                    <a:latin typeface="Arial"/>
                  </a:rPr>
                  <a:t> ИС оказания услуг</a:t>
                </a:r>
              </a:p>
              <a:p>
                <a:pPr marL="128588" indent="-128588" defTabSz="914400">
                  <a:buFont typeface="Arial" panose="020B0604020202020204" pitchFamily="34" charset="0"/>
                  <a:buChar char="•"/>
                </a:pPr>
                <a:r>
                  <a:rPr lang="ru-RU" sz="825" dirty="0">
                    <a:solidFill>
                      <a:prstClr val="black"/>
                    </a:solidFill>
                    <a:latin typeface="Arial"/>
                  </a:rPr>
                  <a:t>Социальные сети</a:t>
                </a:r>
              </a:p>
              <a:p>
                <a:pPr marL="128588" indent="-128588" defTabSz="914400">
                  <a:buFont typeface="Arial" panose="020B0604020202020204" pitchFamily="34" charset="0"/>
                  <a:buChar char="•"/>
                </a:pPr>
                <a:r>
                  <a:rPr lang="ru-RU" sz="825" dirty="0">
                    <a:solidFill>
                      <a:prstClr val="black"/>
                    </a:solidFill>
                    <a:latin typeface="Arial"/>
                  </a:rPr>
                  <a:t>Новостные порталы</a:t>
                </a:r>
              </a:p>
            </p:txBody>
          </p:sp>
        </p:grpSp>
        <p:grpSp>
          <p:nvGrpSpPr>
            <p:cNvPr id="60" name="Группа 59"/>
            <p:cNvGrpSpPr/>
            <p:nvPr/>
          </p:nvGrpSpPr>
          <p:grpSpPr>
            <a:xfrm>
              <a:off x="163610" y="3119231"/>
              <a:ext cx="810719" cy="974827"/>
              <a:chOff x="425628" y="1470977"/>
              <a:chExt cx="1250771" cy="1526276"/>
            </a:xfrm>
          </p:grpSpPr>
          <p:pic>
            <p:nvPicPr>
              <p:cNvPr id="64" name="Рисунок 6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4351" y="1470977"/>
                <a:ext cx="1071563" cy="1080000"/>
              </a:xfrm>
              <a:prstGeom prst="rect">
                <a:avLst/>
              </a:prstGeom>
            </p:spPr>
          </p:pic>
          <p:sp>
            <p:nvSpPr>
              <p:cNvPr id="65" name="TextBox 64"/>
              <p:cNvSpPr txBox="1"/>
              <p:nvPr/>
            </p:nvSpPr>
            <p:spPr>
              <a:xfrm>
                <a:off x="425628" y="2550977"/>
                <a:ext cx="1250771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/>
                <a:r>
                  <a:rPr lang="ru-RU" sz="900" dirty="0">
                    <a:solidFill>
                      <a:prstClr val="black"/>
                    </a:solidFill>
                    <a:latin typeface="Arial"/>
                  </a:rPr>
                  <a:t>Заявитель</a:t>
                </a:r>
              </a:p>
              <a:p>
                <a:pPr algn="ctr" defTabSz="914400"/>
                <a:r>
                  <a:rPr lang="ru-RU" sz="675" dirty="0">
                    <a:solidFill>
                      <a:prstClr val="black"/>
                    </a:solidFill>
                    <a:latin typeface="Arial"/>
                  </a:rPr>
                  <a:t>юридическое лицо</a:t>
                </a:r>
              </a:p>
            </p:txBody>
          </p:sp>
        </p:grpSp>
        <p:grpSp>
          <p:nvGrpSpPr>
            <p:cNvPr id="61" name="Группа 60"/>
            <p:cNvGrpSpPr/>
            <p:nvPr/>
          </p:nvGrpSpPr>
          <p:grpSpPr>
            <a:xfrm>
              <a:off x="168795" y="4633896"/>
              <a:ext cx="763617" cy="1000049"/>
              <a:chOff x="-3218" y="4718775"/>
              <a:chExt cx="1178102" cy="1565767"/>
            </a:xfrm>
          </p:grpSpPr>
          <p:pic>
            <p:nvPicPr>
              <p:cNvPr id="62" name="Рисунок 61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3547" y="4718775"/>
                <a:ext cx="1071563" cy="1080000"/>
              </a:xfrm>
              <a:prstGeom prst="rect">
                <a:avLst/>
              </a:prstGeom>
            </p:spPr>
          </p:pic>
          <p:sp>
            <p:nvSpPr>
              <p:cNvPr id="63" name="TextBox 62"/>
              <p:cNvSpPr txBox="1"/>
              <p:nvPr/>
            </p:nvSpPr>
            <p:spPr>
              <a:xfrm>
                <a:off x="-3218" y="5838266"/>
                <a:ext cx="1178102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/>
                <a:r>
                  <a:rPr lang="ru-RU" sz="900" dirty="0">
                    <a:solidFill>
                      <a:prstClr val="black"/>
                    </a:solidFill>
                    <a:latin typeface="Arial"/>
                  </a:rPr>
                  <a:t>Заявитель</a:t>
                </a:r>
              </a:p>
              <a:p>
                <a:pPr algn="ctr" defTabSz="914400"/>
                <a:r>
                  <a:rPr lang="ru-RU" sz="675" dirty="0">
                    <a:solidFill>
                      <a:prstClr val="black"/>
                    </a:solidFill>
                    <a:latin typeface="Arial"/>
                  </a:rPr>
                  <a:t>физическое лицо</a:t>
                </a:r>
              </a:p>
            </p:txBody>
          </p:sp>
        </p:grpSp>
        <p:sp>
          <p:nvSpPr>
            <p:cNvPr id="5" name="Прямоугольник 4"/>
            <p:cNvSpPr/>
            <p:nvPr/>
          </p:nvSpPr>
          <p:spPr>
            <a:xfrm>
              <a:off x="5868302" y="2292306"/>
              <a:ext cx="671395" cy="4261922"/>
            </a:xfrm>
            <a:prstGeom prst="rect">
              <a:avLst/>
            </a:prstGeom>
            <a:solidFill>
              <a:srgbClr val="E5F4FB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ru-RU" sz="1350">
                <a:solidFill>
                  <a:prstClr val="white"/>
                </a:solidFill>
              </a:endParaRPr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878733" y="3959878"/>
              <a:ext cx="675000" cy="675000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878733" y="4860575"/>
              <a:ext cx="671076" cy="675000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878733" y="5629176"/>
              <a:ext cx="675000" cy="675000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70760" y="3235365"/>
              <a:ext cx="675000" cy="675000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872575" y="2352181"/>
              <a:ext cx="671075" cy="675000"/>
            </a:xfrm>
            <a:prstGeom prst="rect">
              <a:avLst/>
            </a:prstGeom>
          </p:spPr>
        </p:pic>
        <p:grpSp>
          <p:nvGrpSpPr>
            <p:cNvPr id="92" name="Группа 91"/>
            <p:cNvGrpSpPr/>
            <p:nvPr/>
          </p:nvGrpSpPr>
          <p:grpSpPr>
            <a:xfrm>
              <a:off x="6827396" y="2255521"/>
              <a:ext cx="1521456" cy="4289756"/>
              <a:chOff x="6860441" y="1723016"/>
              <a:chExt cx="1521456" cy="4289756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sp>
            <p:nvSpPr>
              <p:cNvPr id="4" name="Прямоугольник 3"/>
              <p:cNvSpPr/>
              <p:nvPr/>
            </p:nvSpPr>
            <p:spPr>
              <a:xfrm>
                <a:off x="6928634" y="1723016"/>
                <a:ext cx="1453263" cy="4289756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ru-RU" sz="1350">
                  <a:solidFill>
                    <a:prstClr val="white"/>
                  </a:solidFill>
                </a:endParaRPr>
              </a:p>
            </p:txBody>
          </p:sp>
          <p:pic>
            <p:nvPicPr>
              <p:cNvPr id="36" name="Рисунок 35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104035" y="2070194"/>
                <a:ext cx="1014906" cy="730048"/>
              </a:xfrm>
              <a:prstGeom prst="rect">
                <a:avLst/>
              </a:prstGeom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7104035" y="3028909"/>
                <a:ext cx="1184756" cy="941091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marL="128588" indent="-128588" defTabSz="914400">
                  <a:buFont typeface="Arial" panose="020B0604020202020204" pitchFamily="34" charset="0"/>
                  <a:buChar char="•"/>
                </a:pPr>
                <a:r>
                  <a:rPr lang="ru-RU" sz="788" dirty="0">
                    <a:solidFill>
                      <a:prstClr val="black"/>
                    </a:solidFill>
                    <a:latin typeface="Arial"/>
                  </a:rPr>
                  <a:t>Запрос информации</a:t>
                </a:r>
              </a:p>
              <a:p>
                <a:pPr marL="128588" indent="-128588" defTabSz="914400">
                  <a:buFont typeface="Arial" panose="020B0604020202020204" pitchFamily="34" charset="0"/>
                  <a:buChar char="•"/>
                </a:pPr>
                <a:r>
                  <a:rPr lang="ru-RU" sz="788" dirty="0">
                    <a:solidFill>
                      <a:prstClr val="black"/>
                    </a:solidFill>
                    <a:latin typeface="Arial"/>
                  </a:rPr>
                  <a:t>Направление документов</a:t>
                </a:r>
              </a:p>
              <a:p>
                <a:pPr marL="128588" indent="-128588" defTabSz="914400">
                  <a:buFont typeface="Arial" panose="020B0604020202020204" pitchFamily="34" charset="0"/>
                  <a:buChar char="•"/>
                </a:pPr>
                <a:r>
                  <a:rPr lang="ru-RU" sz="788" dirty="0">
                    <a:solidFill>
                      <a:prstClr val="black"/>
                    </a:solidFill>
                    <a:latin typeface="Arial"/>
                  </a:rPr>
                  <a:t>Информирование</a:t>
                </a:r>
              </a:p>
              <a:p>
                <a:pPr marL="128588" indent="-128588" defTabSz="914400">
                  <a:buFont typeface="Arial" panose="020B0604020202020204" pitchFamily="34" charset="0"/>
                  <a:buChar char="•"/>
                </a:pPr>
                <a:r>
                  <a:rPr lang="ru-RU" sz="788" dirty="0">
                    <a:solidFill>
                      <a:prstClr val="black"/>
                    </a:solidFill>
                    <a:latin typeface="Arial"/>
                  </a:rPr>
                  <a:t>Ответ за запросы</a:t>
                </a:r>
              </a:p>
              <a:p>
                <a:pPr marL="128588" indent="-128588" defTabSz="914400">
                  <a:buFont typeface="Arial" panose="020B0604020202020204" pitchFamily="34" charset="0"/>
                  <a:buChar char="•"/>
                </a:pPr>
                <a:r>
                  <a:rPr lang="ru-RU" sz="788" dirty="0">
                    <a:solidFill>
                      <a:prstClr val="black"/>
                    </a:solidFill>
                    <a:latin typeface="Arial"/>
                  </a:rPr>
                  <a:t>Предоставление информации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41525" y="1762753"/>
                <a:ext cx="13654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ru-RU" sz="1200" b="1" dirty="0">
                    <a:solidFill>
                      <a:prstClr val="black"/>
                    </a:solidFill>
                    <a:latin typeface="Arial"/>
                  </a:rPr>
                  <a:t>Правительство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7104035" y="2798864"/>
                <a:ext cx="101490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ru-RU" sz="1200" b="1" dirty="0">
                    <a:solidFill>
                      <a:prstClr val="black"/>
                    </a:solidFill>
                    <a:latin typeface="Arial"/>
                  </a:rPr>
                  <a:t>ФОИВ</a:t>
                </a:r>
              </a:p>
            </p:txBody>
          </p:sp>
          <p:pic>
            <p:nvPicPr>
              <p:cNvPr id="40" name="Рисунок 39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104035" y="4273022"/>
                <a:ext cx="1014906" cy="730048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6996009" y="5397417"/>
                <a:ext cx="1292782" cy="57733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marL="128588" indent="-128588" defTabSz="914400">
                  <a:buFont typeface="Arial" panose="020B0604020202020204" pitchFamily="34" charset="0"/>
                  <a:buChar char="•"/>
                </a:pPr>
                <a:r>
                  <a:rPr lang="ru-RU" sz="788" dirty="0">
                    <a:solidFill>
                      <a:prstClr val="black"/>
                    </a:solidFill>
                    <a:latin typeface="Arial"/>
                  </a:rPr>
                  <a:t>Региональные/</a:t>
                </a:r>
                <a:r>
                  <a:rPr lang="ru-RU" sz="788" dirty="0" err="1">
                    <a:solidFill>
                      <a:prstClr val="black"/>
                    </a:solidFill>
                    <a:latin typeface="Arial"/>
                  </a:rPr>
                  <a:t>террито-риальные</a:t>
                </a:r>
                <a:r>
                  <a:rPr lang="ru-RU" sz="788" dirty="0">
                    <a:solidFill>
                      <a:prstClr val="black"/>
                    </a:solidFill>
                    <a:latin typeface="Arial"/>
                  </a:rPr>
                  <a:t> архивы</a:t>
                </a:r>
              </a:p>
              <a:p>
                <a:pPr marL="128588" indent="-128588" defTabSz="914400">
                  <a:buFont typeface="Arial" panose="020B0604020202020204" pitchFamily="34" charset="0"/>
                  <a:buChar char="•"/>
                </a:pPr>
                <a:r>
                  <a:rPr lang="ru-RU" sz="788" dirty="0">
                    <a:solidFill>
                      <a:prstClr val="black"/>
                    </a:solidFill>
                    <a:latin typeface="Arial"/>
                  </a:rPr>
                  <a:t>Подведомственные организации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860441" y="5055631"/>
                <a:ext cx="151447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ru-RU" sz="1050" b="1" dirty="0">
                    <a:solidFill>
                      <a:prstClr val="black"/>
                    </a:solidFill>
                    <a:latin typeface="Arial"/>
                  </a:rPr>
                  <a:t>РОИВ / Муниципалитеты</a:t>
                </a:r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5863618" y="3032651"/>
              <a:ext cx="667121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defTabSz="914400"/>
              <a:r>
                <a:rPr lang="ru-RU" sz="600" dirty="0">
                  <a:solidFill>
                    <a:prstClr val="black"/>
                  </a:solidFill>
                  <a:latin typeface="Arial"/>
                </a:rPr>
                <a:t>МЭДО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863618" y="4617534"/>
              <a:ext cx="667121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defTabSz="914400"/>
              <a:r>
                <a:rPr lang="ru-RU" sz="600" dirty="0">
                  <a:solidFill>
                    <a:prstClr val="black"/>
                  </a:solidFill>
                  <a:latin typeface="Arial"/>
                </a:rPr>
                <a:t>СМЭВ, АС ОГ</a:t>
              </a:r>
            </a:p>
            <a:p>
              <a:pPr algn="ctr" defTabSz="914400"/>
              <a:r>
                <a:rPr lang="ru-RU" sz="600" dirty="0">
                  <a:solidFill>
                    <a:prstClr val="black"/>
                  </a:solidFill>
                  <a:latin typeface="Arial"/>
                </a:rPr>
                <a:t>ССТУ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863618" y="6252547"/>
              <a:ext cx="667121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 defTabSz="914400"/>
              <a:r>
                <a:rPr lang="ru-RU" sz="600" dirty="0">
                  <a:solidFill>
                    <a:prstClr val="black"/>
                  </a:solidFill>
                  <a:latin typeface="Arial"/>
                </a:rPr>
                <a:t>Каналы эл. связи,</a:t>
              </a:r>
            </a:p>
            <a:p>
              <a:pPr algn="ctr" defTabSz="914400"/>
              <a:r>
                <a:rPr lang="ru-RU" sz="600" dirty="0">
                  <a:solidFill>
                    <a:prstClr val="black"/>
                  </a:solidFill>
                  <a:latin typeface="Arial"/>
                </a:rPr>
                <a:t>СЭВ</a:t>
              </a:r>
            </a:p>
          </p:txBody>
        </p:sp>
        <p:grpSp>
          <p:nvGrpSpPr>
            <p:cNvPr id="76" name="Группа 75"/>
            <p:cNvGrpSpPr/>
            <p:nvPr/>
          </p:nvGrpSpPr>
          <p:grpSpPr>
            <a:xfrm>
              <a:off x="2817269" y="2239790"/>
              <a:ext cx="2726188" cy="4289756"/>
              <a:chOff x="3635130" y="1672646"/>
              <a:chExt cx="2726188" cy="4289756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Прямоугольник 5"/>
              <p:cNvSpPr/>
              <p:nvPr/>
            </p:nvSpPr>
            <p:spPr>
              <a:xfrm>
                <a:off x="3635130" y="1672646"/>
                <a:ext cx="2719908" cy="4289756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ru-RU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" name="Группа 6"/>
              <p:cNvGrpSpPr/>
              <p:nvPr/>
            </p:nvGrpSpPr>
            <p:grpSpPr>
              <a:xfrm>
                <a:off x="3641411" y="1700480"/>
                <a:ext cx="2719907" cy="826542"/>
                <a:chOff x="4701001" y="921276"/>
                <a:chExt cx="3626542" cy="1102056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4701001" y="921276"/>
                  <a:ext cx="3626542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00"/>
                  <a:r>
                    <a:rPr lang="ru-RU" sz="1500" dirty="0">
                      <a:solidFill>
                        <a:prstClr val="black"/>
                      </a:solidFill>
                      <a:latin typeface="Arial"/>
                    </a:rPr>
                    <a:t>Органы власти</a:t>
                  </a:r>
                  <a:r>
                    <a:rPr lang="en-US" sz="1500" dirty="0">
                      <a:solidFill>
                        <a:prstClr val="black"/>
                      </a:solidFill>
                      <a:latin typeface="Arial"/>
                    </a:rPr>
                    <a:t> </a:t>
                  </a:r>
                  <a:r>
                    <a:rPr lang="ru-RU" sz="1500" dirty="0">
                      <a:solidFill>
                        <a:prstClr val="black"/>
                      </a:solidFill>
                      <a:latin typeface="Arial"/>
                    </a:rPr>
                    <a:t>(ОВ) региона</a:t>
                  </a:r>
                </a:p>
              </p:txBody>
            </p:sp>
            <p:sp>
              <p:nvSpPr>
                <p:cNvPr id="9" name="Прямоугольник 8"/>
                <p:cNvSpPr/>
                <p:nvPr/>
              </p:nvSpPr>
              <p:spPr>
                <a:xfrm>
                  <a:off x="4891500" y="1361023"/>
                  <a:ext cx="3316347" cy="662309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ru-RU" sz="900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10" name="Рисунок 9"/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005125" y="1414900"/>
                  <a:ext cx="540000" cy="540000"/>
                </a:xfrm>
                <a:prstGeom prst="rect">
                  <a:avLst/>
                </a:prstGeom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5530348" y="1552611"/>
                  <a:ext cx="679953" cy="2847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ru-RU" sz="788" b="1" dirty="0">
                      <a:solidFill>
                        <a:prstClr val="white"/>
                      </a:solidFill>
                      <a:latin typeface="Arial"/>
                    </a:rPr>
                    <a:t>ДЕЛО</a:t>
                  </a: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3719889" y="5108258"/>
                <a:ext cx="2550390" cy="600164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marL="128588" indent="-128588" defTabSz="914400">
                  <a:buFont typeface="Arial" panose="020B0604020202020204" pitchFamily="34" charset="0"/>
                  <a:buChar char="•"/>
                </a:pPr>
                <a:r>
                  <a:rPr lang="ru-RU" sz="825" dirty="0">
                    <a:solidFill>
                      <a:prstClr val="black"/>
                    </a:solidFill>
                    <a:latin typeface="Arial"/>
                  </a:rPr>
                  <a:t>Запрос информации</a:t>
                </a:r>
                <a:endParaRPr lang="en-US" sz="825" dirty="0">
                  <a:solidFill>
                    <a:prstClr val="black"/>
                  </a:solidFill>
                  <a:latin typeface="Arial"/>
                </a:endParaRPr>
              </a:p>
              <a:p>
                <a:pPr marL="128588" indent="-128588" defTabSz="914400">
                  <a:buFont typeface="Arial" panose="020B0604020202020204" pitchFamily="34" charset="0"/>
                  <a:buChar char="•"/>
                </a:pPr>
                <a:r>
                  <a:rPr lang="ru-RU" sz="825" dirty="0">
                    <a:solidFill>
                      <a:prstClr val="black"/>
                    </a:solidFill>
                    <a:latin typeface="Arial"/>
                  </a:rPr>
                  <a:t>Взаимодействие в рамках повседневной деятельности</a:t>
                </a:r>
                <a:endParaRPr lang="en-US" sz="825" dirty="0">
                  <a:solidFill>
                    <a:prstClr val="black"/>
                  </a:solidFill>
                  <a:latin typeface="Arial"/>
                </a:endParaRPr>
              </a:p>
              <a:p>
                <a:pPr marL="128588" indent="-128588" defTabSz="914400">
                  <a:buFont typeface="Arial" panose="020B0604020202020204" pitchFamily="34" charset="0"/>
                  <a:buChar char="•"/>
                </a:pPr>
                <a:r>
                  <a:rPr lang="ru-RU" sz="825" dirty="0">
                    <a:solidFill>
                      <a:prstClr val="black"/>
                    </a:solidFill>
                    <a:latin typeface="Arial"/>
                  </a:rPr>
                  <a:t>Юридически значимый документооборот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726630" y="4848920"/>
                <a:ext cx="2550390" cy="219291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marL="128588" indent="-128588" defTabSz="914400">
                  <a:buFont typeface="Arial" panose="020B0604020202020204" pitchFamily="34" charset="0"/>
                  <a:buChar char="•"/>
                </a:pPr>
                <a:r>
                  <a:rPr lang="ru-RU" sz="825" dirty="0">
                    <a:solidFill>
                      <a:prstClr val="black"/>
                    </a:solidFill>
                    <a:latin typeface="Arial"/>
                  </a:rPr>
                  <a:t>Взаимодействие с другими ОВ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726630" y="4410467"/>
                <a:ext cx="2550390" cy="346249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marL="128588" indent="-128588" defTabSz="914400">
                  <a:buFont typeface="Arial" panose="020B0604020202020204" pitchFamily="34" charset="0"/>
                  <a:buChar char="•"/>
                </a:pPr>
                <a:r>
                  <a:rPr lang="ru-RU" sz="825" dirty="0">
                    <a:solidFill>
                      <a:prstClr val="black"/>
                    </a:solidFill>
                    <a:latin typeface="Arial"/>
                  </a:rPr>
                  <a:t>Автоматизированные запросы</a:t>
                </a:r>
              </a:p>
              <a:p>
                <a:pPr marL="128588" indent="-128588" defTabSz="914400">
                  <a:buFont typeface="Arial" panose="020B0604020202020204" pitchFamily="34" charset="0"/>
                  <a:buChar char="•"/>
                </a:pPr>
                <a:r>
                  <a:rPr lang="ru-RU" sz="825" dirty="0">
                    <a:solidFill>
                      <a:prstClr val="black"/>
                    </a:solidFill>
                    <a:latin typeface="Arial"/>
                  </a:rPr>
                  <a:t>Контроль предоставления информации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726630" y="3910387"/>
                <a:ext cx="2550390" cy="47320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marL="128588" indent="-128588" defTabSz="914400">
                  <a:buFont typeface="Arial" panose="020B0604020202020204" pitchFamily="34" charset="0"/>
                  <a:buChar char="•"/>
                </a:pPr>
                <a:r>
                  <a:rPr lang="ru-RU" sz="825" dirty="0">
                    <a:solidFill>
                      <a:prstClr val="black"/>
                    </a:solidFill>
                    <a:latin typeface="Arial"/>
                  </a:rPr>
                  <a:t>Прием, обработка, контроль исполнения</a:t>
                </a:r>
              </a:p>
              <a:p>
                <a:pPr marL="128588" indent="-128588" defTabSz="914400">
                  <a:buFont typeface="Arial" panose="020B0604020202020204" pitchFamily="34" charset="0"/>
                  <a:buChar char="•"/>
                </a:pPr>
                <a:r>
                  <a:rPr lang="ru-RU" sz="825" dirty="0">
                    <a:solidFill>
                      <a:prstClr val="black"/>
                    </a:solidFill>
                    <a:latin typeface="Arial"/>
                  </a:rPr>
                  <a:t>Взаимодействие сотрудников в единой информационной базе</a:t>
                </a:r>
              </a:p>
            </p:txBody>
          </p:sp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726630" y="2805216"/>
                <a:ext cx="810000" cy="810000"/>
              </a:xfrm>
              <a:prstGeom prst="rect">
                <a:avLst/>
              </a:prstGeom>
            </p:spPr>
          </p:pic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599180" y="2805216"/>
                <a:ext cx="810000" cy="810000"/>
              </a:xfrm>
              <a:prstGeom prst="rect">
                <a:avLst/>
              </a:prstGeom>
            </p:spPr>
          </p:pic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471730" y="2800816"/>
                <a:ext cx="805291" cy="810000"/>
              </a:xfrm>
              <a:prstGeom prst="rect">
                <a:avLst/>
              </a:prstGeom>
            </p:spPr>
          </p:pic>
          <p:sp>
            <p:nvSpPr>
              <p:cNvPr id="71" name="Прямоугольник 70"/>
              <p:cNvSpPr/>
              <p:nvPr/>
            </p:nvSpPr>
            <p:spPr>
              <a:xfrm>
                <a:off x="4768171" y="2062347"/>
                <a:ext cx="150337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b="1" dirty="0">
                    <a:solidFill>
                      <a:prstClr val="white"/>
                    </a:solidFill>
                    <a:latin typeface="Arial"/>
                  </a:rPr>
                  <a:t>Органы власти</a:t>
                </a:r>
              </a:p>
              <a:p>
                <a:pPr algn="ctr"/>
                <a:r>
                  <a:rPr lang="ru-RU" sz="1200" b="1" dirty="0">
                    <a:solidFill>
                      <a:prstClr val="white"/>
                    </a:solidFill>
                    <a:latin typeface="Arial"/>
                  </a:rPr>
                  <a:t>региона</a:t>
                </a:r>
              </a:p>
            </p:txBody>
          </p:sp>
        </p:grpSp>
        <p:grpSp>
          <p:nvGrpSpPr>
            <p:cNvPr id="77" name="Группа 76"/>
            <p:cNvGrpSpPr/>
            <p:nvPr/>
          </p:nvGrpSpPr>
          <p:grpSpPr>
            <a:xfrm>
              <a:off x="986771" y="3143504"/>
              <a:ext cx="270567" cy="2137069"/>
              <a:chOff x="873778" y="2609650"/>
              <a:chExt cx="420019" cy="2137069"/>
            </a:xfrm>
          </p:grpSpPr>
          <p:sp>
            <p:nvSpPr>
              <p:cNvPr id="45" name="Стрелка вниз 47"/>
              <p:cNvSpPr/>
              <p:nvPr/>
            </p:nvSpPr>
            <p:spPr>
              <a:xfrm rot="16200000">
                <a:off x="945832" y="2537597"/>
                <a:ext cx="275912" cy="420018"/>
              </a:xfrm>
              <a:prstGeom prst="downArrow">
                <a:avLst>
                  <a:gd name="adj1" fmla="val 41644"/>
                  <a:gd name="adj2" fmla="val 50000"/>
                </a:avLst>
              </a:prstGeom>
              <a:solidFill>
                <a:srgbClr val="E1E3EB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8" tIns="45719" rIns="91438" bIns="45719" rtlCol="0" anchor="ctr"/>
              <a:lstStyle/>
              <a:p>
                <a:pPr algn="ctr" defTabSz="914400">
                  <a:defRPr/>
                </a:pPr>
                <a:endParaRPr lang="ru-RU" sz="135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6" name="Стрелка вниз 47"/>
              <p:cNvSpPr/>
              <p:nvPr/>
            </p:nvSpPr>
            <p:spPr>
              <a:xfrm rot="5400000">
                <a:off x="945831" y="2858159"/>
                <a:ext cx="275912" cy="420018"/>
              </a:xfrm>
              <a:prstGeom prst="downArrow">
                <a:avLst>
                  <a:gd name="adj1" fmla="val 41644"/>
                  <a:gd name="adj2" fmla="val 50000"/>
                </a:avLst>
              </a:prstGeom>
              <a:solidFill>
                <a:srgbClr val="E1E3EB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8" tIns="45719" rIns="91438" bIns="45719" rtlCol="0" anchor="ctr"/>
              <a:lstStyle/>
              <a:p>
                <a:pPr algn="ctr" defTabSz="914400">
                  <a:defRPr/>
                </a:pPr>
                <a:endParaRPr lang="ru-RU" sz="135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7" name="Стрелка вниз 47"/>
              <p:cNvSpPr/>
              <p:nvPr/>
            </p:nvSpPr>
            <p:spPr>
              <a:xfrm rot="16200000">
                <a:off x="945832" y="4078194"/>
                <a:ext cx="275912" cy="420018"/>
              </a:xfrm>
              <a:prstGeom prst="downArrow">
                <a:avLst>
                  <a:gd name="adj1" fmla="val 41644"/>
                  <a:gd name="adj2" fmla="val 50000"/>
                </a:avLst>
              </a:prstGeom>
              <a:solidFill>
                <a:srgbClr val="E1E3EB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8" tIns="45719" rIns="91438" bIns="45719" rtlCol="0" anchor="ctr"/>
              <a:lstStyle/>
              <a:p>
                <a:pPr algn="ctr" defTabSz="914400">
                  <a:defRPr/>
                </a:pPr>
                <a:endParaRPr lang="ru-RU" sz="135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8" name="Стрелка вниз 47"/>
              <p:cNvSpPr/>
              <p:nvPr/>
            </p:nvSpPr>
            <p:spPr>
              <a:xfrm rot="5400000">
                <a:off x="945831" y="4398754"/>
                <a:ext cx="275912" cy="420018"/>
              </a:xfrm>
              <a:prstGeom prst="downArrow">
                <a:avLst>
                  <a:gd name="adj1" fmla="val 41644"/>
                  <a:gd name="adj2" fmla="val 50000"/>
                </a:avLst>
              </a:prstGeom>
              <a:solidFill>
                <a:srgbClr val="E1E3EB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8" tIns="45719" rIns="91438" bIns="45719" rtlCol="0" anchor="ctr"/>
              <a:lstStyle/>
              <a:p>
                <a:pPr algn="ctr" defTabSz="914400">
                  <a:defRPr/>
                </a:pPr>
                <a:endParaRPr lang="ru-RU" sz="135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79" name="Группа 78"/>
            <p:cNvGrpSpPr/>
            <p:nvPr/>
          </p:nvGrpSpPr>
          <p:grpSpPr>
            <a:xfrm>
              <a:off x="2542305" y="3142869"/>
              <a:ext cx="270567" cy="2137069"/>
              <a:chOff x="873778" y="2609650"/>
              <a:chExt cx="420019" cy="213706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Стрелка вниз 47"/>
              <p:cNvSpPr/>
              <p:nvPr/>
            </p:nvSpPr>
            <p:spPr>
              <a:xfrm rot="16200000">
                <a:off x="945832" y="2537597"/>
                <a:ext cx="275912" cy="420018"/>
              </a:xfrm>
              <a:prstGeom prst="downArrow">
                <a:avLst>
                  <a:gd name="adj1" fmla="val 41644"/>
                  <a:gd name="adj2" fmla="val 50000"/>
                </a:avLst>
              </a:prstGeom>
              <a:solidFill>
                <a:srgbClr val="E1E3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8" tIns="45719" rIns="91438" bIns="45719" rtlCol="0" anchor="ctr"/>
              <a:lstStyle/>
              <a:p>
                <a:pPr algn="ctr" defTabSz="914400">
                  <a:defRPr/>
                </a:pPr>
                <a:endParaRPr lang="ru-RU" sz="135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" name="Стрелка вниз 47"/>
              <p:cNvSpPr/>
              <p:nvPr/>
            </p:nvSpPr>
            <p:spPr>
              <a:xfrm rot="5400000">
                <a:off x="945831" y="2858159"/>
                <a:ext cx="275912" cy="420018"/>
              </a:xfrm>
              <a:prstGeom prst="downArrow">
                <a:avLst>
                  <a:gd name="adj1" fmla="val 41644"/>
                  <a:gd name="adj2" fmla="val 50000"/>
                </a:avLst>
              </a:prstGeom>
              <a:solidFill>
                <a:srgbClr val="E1E3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8" tIns="45719" rIns="91438" bIns="45719" rtlCol="0" anchor="ctr"/>
              <a:lstStyle/>
              <a:p>
                <a:pPr algn="ctr" defTabSz="914400">
                  <a:defRPr/>
                </a:pPr>
                <a:endParaRPr lang="ru-RU" sz="135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2" name="Стрелка вниз 47"/>
              <p:cNvSpPr/>
              <p:nvPr/>
            </p:nvSpPr>
            <p:spPr>
              <a:xfrm rot="16200000">
                <a:off x="945832" y="4078194"/>
                <a:ext cx="275912" cy="420018"/>
              </a:xfrm>
              <a:prstGeom prst="downArrow">
                <a:avLst>
                  <a:gd name="adj1" fmla="val 41644"/>
                  <a:gd name="adj2" fmla="val 50000"/>
                </a:avLst>
              </a:prstGeom>
              <a:solidFill>
                <a:srgbClr val="E1E3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8" tIns="45719" rIns="91438" bIns="45719" rtlCol="0" anchor="ctr"/>
              <a:lstStyle/>
              <a:p>
                <a:pPr algn="ctr" defTabSz="914400">
                  <a:defRPr/>
                </a:pPr>
                <a:endParaRPr lang="ru-RU" sz="135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3" name="Стрелка вниз 82"/>
              <p:cNvSpPr/>
              <p:nvPr/>
            </p:nvSpPr>
            <p:spPr>
              <a:xfrm rot="5400000">
                <a:off x="945831" y="4398754"/>
                <a:ext cx="275912" cy="420018"/>
              </a:xfrm>
              <a:prstGeom prst="downArrow">
                <a:avLst>
                  <a:gd name="adj1" fmla="val 41644"/>
                  <a:gd name="adj2" fmla="val 50000"/>
                </a:avLst>
              </a:prstGeom>
              <a:solidFill>
                <a:srgbClr val="E1E3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8" tIns="45719" rIns="91438" bIns="45719" rtlCol="0" anchor="ctr"/>
              <a:lstStyle/>
              <a:p>
                <a:pPr algn="ctr" defTabSz="914400">
                  <a:defRPr/>
                </a:pPr>
                <a:endParaRPr lang="ru-RU" sz="135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84" name="Группа 83"/>
            <p:cNvGrpSpPr/>
            <p:nvPr/>
          </p:nvGrpSpPr>
          <p:grpSpPr>
            <a:xfrm>
              <a:off x="5519850" y="2916491"/>
              <a:ext cx="326837" cy="3328804"/>
              <a:chOff x="5280295" y="2385879"/>
              <a:chExt cx="486514" cy="3328804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Стрелка вниз 47"/>
              <p:cNvSpPr/>
              <p:nvPr/>
            </p:nvSpPr>
            <p:spPr>
              <a:xfrm rot="16200000">
                <a:off x="5361812" y="2304876"/>
                <a:ext cx="323994" cy="486000"/>
              </a:xfrm>
              <a:prstGeom prst="downArrow">
                <a:avLst>
                  <a:gd name="adj1" fmla="val 41644"/>
                  <a:gd name="adj2" fmla="val 50000"/>
                </a:avLst>
              </a:prstGeom>
              <a:solidFill>
                <a:srgbClr val="E1E3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8" tIns="45719" rIns="91438" bIns="45719" rtlCol="0" anchor="ctr"/>
              <a:lstStyle/>
              <a:p>
                <a:pPr algn="ctr" defTabSz="914400">
                  <a:defRPr/>
                </a:pPr>
                <a:endParaRPr lang="ru-RU" sz="135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Стрелка вниз 47"/>
              <p:cNvSpPr/>
              <p:nvPr/>
            </p:nvSpPr>
            <p:spPr>
              <a:xfrm rot="5400000">
                <a:off x="5361298" y="2681300"/>
                <a:ext cx="323994" cy="486000"/>
              </a:xfrm>
              <a:prstGeom prst="downArrow">
                <a:avLst>
                  <a:gd name="adj1" fmla="val 41644"/>
                  <a:gd name="adj2" fmla="val 50000"/>
                </a:avLst>
              </a:prstGeom>
              <a:solidFill>
                <a:srgbClr val="E1E3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8" tIns="45719" rIns="91438" bIns="45719" rtlCol="0" anchor="ctr"/>
              <a:lstStyle/>
              <a:p>
                <a:pPr algn="ctr" defTabSz="914400">
                  <a:defRPr/>
                </a:pPr>
                <a:endParaRPr lang="ru-RU" sz="135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" name="Стрелка вниз 47"/>
              <p:cNvSpPr/>
              <p:nvPr/>
            </p:nvSpPr>
            <p:spPr>
              <a:xfrm rot="16200000">
                <a:off x="5361812" y="3541471"/>
                <a:ext cx="323994" cy="486000"/>
              </a:xfrm>
              <a:prstGeom prst="downArrow">
                <a:avLst>
                  <a:gd name="adj1" fmla="val 41644"/>
                  <a:gd name="adj2" fmla="val 50000"/>
                </a:avLst>
              </a:prstGeom>
              <a:solidFill>
                <a:srgbClr val="E1E3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8" tIns="45719" rIns="91438" bIns="45719" rtlCol="0" anchor="ctr"/>
              <a:lstStyle/>
              <a:p>
                <a:pPr algn="ctr" defTabSz="914400">
                  <a:defRPr/>
                </a:pPr>
                <a:endParaRPr lang="ru-RU" sz="135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" name="Стрелка вниз 47"/>
              <p:cNvSpPr/>
              <p:nvPr/>
            </p:nvSpPr>
            <p:spPr>
              <a:xfrm rot="5400000">
                <a:off x="5361298" y="3917895"/>
                <a:ext cx="323994" cy="486000"/>
              </a:xfrm>
              <a:prstGeom prst="downArrow">
                <a:avLst>
                  <a:gd name="adj1" fmla="val 41644"/>
                  <a:gd name="adj2" fmla="val 50000"/>
                </a:avLst>
              </a:prstGeom>
              <a:solidFill>
                <a:srgbClr val="E1E3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8" tIns="45719" rIns="91438" bIns="45719" rtlCol="0" anchor="ctr"/>
              <a:lstStyle/>
              <a:p>
                <a:pPr algn="ctr" defTabSz="914400">
                  <a:defRPr/>
                </a:pPr>
                <a:endParaRPr lang="ru-RU" sz="135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" name="Стрелка вниз 47"/>
              <p:cNvSpPr/>
              <p:nvPr/>
            </p:nvSpPr>
            <p:spPr>
              <a:xfrm rot="16200000">
                <a:off x="5361812" y="4933262"/>
                <a:ext cx="323994" cy="486000"/>
              </a:xfrm>
              <a:prstGeom prst="downArrow">
                <a:avLst>
                  <a:gd name="adj1" fmla="val 41644"/>
                  <a:gd name="adj2" fmla="val 50000"/>
                </a:avLst>
              </a:prstGeom>
              <a:solidFill>
                <a:srgbClr val="E1E3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8" tIns="45719" rIns="91438" bIns="45719" rtlCol="0" anchor="ctr"/>
              <a:lstStyle/>
              <a:p>
                <a:pPr algn="ctr" defTabSz="914400">
                  <a:defRPr/>
                </a:pPr>
                <a:endParaRPr lang="ru-RU" sz="135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" name="Стрелка вниз 47"/>
              <p:cNvSpPr/>
              <p:nvPr/>
            </p:nvSpPr>
            <p:spPr>
              <a:xfrm rot="5400000">
                <a:off x="5361298" y="5309686"/>
                <a:ext cx="323994" cy="486000"/>
              </a:xfrm>
              <a:prstGeom prst="downArrow">
                <a:avLst>
                  <a:gd name="adj1" fmla="val 41644"/>
                  <a:gd name="adj2" fmla="val 50000"/>
                </a:avLst>
              </a:prstGeom>
              <a:solidFill>
                <a:srgbClr val="E1E3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8" tIns="45719" rIns="91438" bIns="45719" rtlCol="0" anchor="ctr"/>
              <a:lstStyle/>
              <a:p>
                <a:pPr algn="ctr" defTabSz="914400">
                  <a:defRPr/>
                </a:pPr>
                <a:endParaRPr lang="ru-RU" sz="135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85" name="Группа 84"/>
            <p:cNvGrpSpPr/>
            <p:nvPr/>
          </p:nvGrpSpPr>
          <p:grpSpPr>
            <a:xfrm>
              <a:off x="6579015" y="2889787"/>
              <a:ext cx="326837" cy="3328804"/>
              <a:chOff x="5280295" y="2385879"/>
              <a:chExt cx="486514" cy="3328804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86" name="Стрелка вниз 47"/>
              <p:cNvSpPr/>
              <p:nvPr/>
            </p:nvSpPr>
            <p:spPr>
              <a:xfrm rot="16200000">
                <a:off x="5361812" y="2304876"/>
                <a:ext cx="323994" cy="486000"/>
              </a:xfrm>
              <a:prstGeom prst="downArrow">
                <a:avLst>
                  <a:gd name="adj1" fmla="val 41644"/>
                  <a:gd name="adj2" fmla="val 50000"/>
                </a:avLst>
              </a:prstGeom>
              <a:solidFill>
                <a:srgbClr val="E1E3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8" tIns="45719" rIns="91438" bIns="45719" rtlCol="0" anchor="ctr"/>
              <a:lstStyle/>
              <a:p>
                <a:pPr algn="ctr" defTabSz="914400">
                  <a:defRPr/>
                </a:pPr>
                <a:endParaRPr lang="ru-RU" sz="135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7" name="Стрелка вниз 47"/>
              <p:cNvSpPr/>
              <p:nvPr/>
            </p:nvSpPr>
            <p:spPr>
              <a:xfrm rot="5400000">
                <a:off x="5361298" y="2681300"/>
                <a:ext cx="323994" cy="486000"/>
              </a:xfrm>
              <a:prstGeom prst="downArrow">
                <a:avLst>
                  <a:gd name="adj1" fmla="val 41644"/>
                  <a:gd name="adj2" fmla="val 50000"/>
                </a:avLst>
              </a:prstGeom>
              <a:solidFill>
                <a:srgbClr val="E1E3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8" tIns="45719" rIns="91438" bIns="45719" rtlCol="0" anchor="ctr"/>
              <a:lstStyle/>
              <a:p>
                <a:pPr algn="ctr" defTabSz="914400">
                  <a:defRPr/>
                </a:pPr>
                <a:endParaRPr lang="ru-RU" sz="135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8" name="Стрелка вниз 47"/>
              <p:cNvSpPr/>
              <p:nvPr/>
            </p:nvSpPr>
            <p:spPr>
              <a:xfrm rot="16200000">
                <a:off x="5361812" y="3541471"/>
                <a:ext cx="323994" cy="486000"/>
              </a:xfrm>
              <a:prstGeom prst="downArrow">
                <a:avLst>
                  <a:gd name="adj1" fmla="val 41644"/>
                  <a:gd name="adj2" fmla="val 50000"/>
                </a:avLst>
              </a:prstGeom>
              <a:solidFill>
                <a:srgbClr val="E1E3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8" tIns="45719" rIns="91438" bIns="45719" rtlCol="0" anchor="ctr"/>
              <a:lstStyle/>
              <a:p>
                <a:pPr algn="ctr" defTabSz="914400">
                  <a:defRPr/>
                </a:pPr>
                <a:endParaRPr lang="ru-RU" sz="135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9" name="Стрелка вниз 47"/>
              <p:cNvSpPr/>
              <p:nvPr/>
            </p:nvSpPr>
            <p:spPr>
              <a:xfrm rot="5400000">
                <a:off x="5361298" y="3917895"/>
                <a:ext cx="323994" cy="486000"/>
              </a:xfrm>
              <a:prstGeom prst="downArrow">
                <a:avLst>
                  <a:gd name="adj1" fmla="val 41644"/>
                  <a:gd name="adj2" fmla="val 50000"/>
                </a:avLst>
              </a:prstGeom>
              <a:solidFill>
                <a:srgbClr val="E1E3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8" tIns="45719" rIns="91438" bIns="45719" rtlCol="0" anchor="ctr"/>
              <a:lstStyle/>
              <a:p>
                <a:pPr algn="ctr" defTabSz="914400">
                  <a:defRPr/>
                </a:pPr>
                <a:endParaRPr lang="ru-RU" sz="135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0" name="Стрелка вниз 47"/>
              <p:cNvSpPr/>
              <p:nvPr/>
            </p:nvSpPr>
            <p:spPr>
              <a:xfrm rot="16200000">
                <a:off x="5361812" y="4933262"/>
                <a:ext cx="323994" cy="486000"/>
              </a:xfrm>
              <a:prstGeom prst="downArrow">
                <a:avLst>
                  <a:gd name="adj1" fmla="val 41644"/>
                  <a:gd name="adj2" fmla="val 50000"/>
                </a:avLst>
              </a:prstGeom>
              <a:solidFill>
                <a:srgbClr val="E1E3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8" tIns="45719" rIns="91438" bIns="45719" rtlCol="0" anchor="ctr"/>
              <a:lstStyle/>
              <a:p>
                <a:pPr algn="ctr" defTabSz="914400">
                  <a:defRPr/>
                </a:pPr>
                <a:endParaRPr lang="ru-RU" sz="135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1" name="Стрелка вниз 47"/>
              <p:cNvSpPr/>
              <p:nvPr/>
            </p:nvSpPr>
            <p:spPr>
              <a:xfrm rot="5400000">
                <a:off x="5361298" y="5309686"/>
                <a:ext cx="323994" cy="486000"/>
              </a:xfrm>
              <a:prstGeom prst="downArrow">
                <a:avLst>
                  <a:gd name="adj1" fmla="val 41644"/>
                  <a:gd name="adj2" fmla="val 50000"/>
                </a:avLst>
              </a:prstGeom>
              <a:solidFill>
                <a:srgbClr val="E1E3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8" tIns="45719" rIns="91438" bIns="45719" rtlCol="0" anchor="ctr"/>
              <a:lstStyle/>
              <a:p>
                <a:pPr algn="ctr" defTabSz="914400">
                  <a:defRPr/>
                </a:pPr>
                <a:endParaRPr lang="ru-RU" sz="1350" kern="0">
                  <a:solidFill>
                    <a:sysClr val="windowText" lastClr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4801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10" descr="https://d19d5sz0wkl0lu.cloudfront.net/dims4/default/952ee39/2147483647/thumbnail/1000x1000%3E/quality/90/?url=http%3A%2F%2Ffiles.astd.org.s3.amazonaws.com%2FCTDO-Images%2FFall2017%2FFall%202017%20Web%20big%2FStateofT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446" y="3436097"/>
            <a:ext cx="3932554" cy="314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Интеграция с ПОС</a:t>
            </a:r>
          </a:p>
        </p:txBody>
      </p:sp>
      <p:pic>
        <p:nvPicPr>
          <p:cNvPr id="4" name="Рисунок 3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6057818A-D36E-4B47-9C89-2BE756599B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"/>
          <a:stretch/>
        </p:blipFill>
        <p:spPr>
          <a:xfrm>
            <a:off x="3086100" y="2420239"/>
            <a:ext cx="9105900" cy="41804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8545" y="1249761"/>
            <a:ext cx="3175275" cy="738664"/>
          </a:xfrm>
          <a:prstGeom prst="rect">
            <a:avLst/>
          </a:prstGeom>
          <a:ln w="19050">
            <a:solidFill>
              <a:srgbClr val="5D068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2D25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Маршрутизация между организациями-участниками процесса рассмотрения обращений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219665" y="2234131"/>
            <a:ext cx="1010011" cy="3077536"/>
            <a:chOff x="2782031" y="2345961"/>
            <a:chExt cx="1191718" cy="3994878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782031" y="2345961"/>
              <a:ext cx="1191718" cy="3994878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5D06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3048" y="3548872"/>
              <a:ext cx="929683" cy="929683"/>
            </a:xfrm>
            <a:prstGeom prst="rect">
              <a:avLst/>
            </a:prstGeom>
          </p:spPr>
        </p:pic>
        <p:sp>
          <p:nvSpPr>
            <p:cNvPr id="23" name="Прямоугольник 22"/>
            <p:cNvSpPr/>
            <p:nvPr/>
          </p:nvSpPr>
          <p:spPr>
            <a:xfrm>
              <a:off x="2782031" y="4333504"/>
              <a:ext cx="1191718" cy="7720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dirty="0">
                  <a:solidFill>
                    <a:srgbClr val="2D25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Платформа обратной связи </a:t>
              </a: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2276978" y="2371185"/>
            <a:ext cx="1389847" cy="2803428"/>
            <a:chOff x="6212102" y="2472307"/>
            <a:chExt cx="1639889" cy="3557964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6212102" y="2472307"/>
              <a:ext cx="1607093" cy="1811133"/>
              <a:chOff x="256677" y="552073"/>
              <a:chExt cx="2431565" cy="2758643"/>
            </a:xfrm>
          </p:grpSpPr>
          <p:grpSp>
            <p:nvGrpSpPr>
              <p:cNvPr id="37" name="Группа 36"/>
              <p:cNvGrpSpPr/>
              <p:nvPr/>
            </p:nvGrpSpPr>
            <p:grpSpPr>
              <a:xfrm>
                <a:off x="256677" y="552073"/>
                <a:ext cx="2431565" cy="2431565"/>
                <a:chOff x="239795" y="510193"/>
                <a:chExt cx="2431565" cy="2431565"/>
              </a:xfrm>
            </p:grpSpPr>
            <p:pic>
              <p:nvPicPr>
                <p:cNvPr id="39" name="Рисунок 3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9795" y="510193"/>
                  <a:ext cx="2431565" cy="2431565"/>
                </a:xfrm>
                <a:prstGeom prst="rect">
                  <a:avLst/>
                </a:prstGeom>
              </p:spPr>
            </p:pic>
            <p:pic>
              <p:nvPicPr>
                <p:cNvPr id="40" name="Рисунок 3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5191" y="973839"/>
                  <a:ext cx="1451327" cy="1451326"/>
                </a:xfrm>
                <a:prstGeom prst="rect">
                  <a:avLst/>
                </a:prstGeom>
              </p:spPr>
            </p:pic>
            <p:pic>
              <p:nvPicPr>
                <p:cNvPr id="41" name="Рисунок 40"/>
                <p:cNvPicPr>
                  <a:picLocks noChangeAspect="1"/>
                </p:cNvPicPr>
                <p:nvPr/>
              </p:nvPicPr>
              <p:blipFill>
                <a:blip r:embed="rId7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45237" y="972343"/>
                  <a:ext cx="942237" cy="942237"/>
                </a:xfrm>
                <a:prstGeom prst="rect">
                  <a:avLst/>
                </a:prstGeom>
              </p:spPr>
            </p:pic>
            <p:pic>
              <p:nvPicPr>
                <p:cNvPr id="42" name="Рисунок 41"/>
                <p:cNvPicPr>
                  <a:picLocks noChangeAspect="1"/>
                </p:cNvPicPr>
                <p:nvPr/>
              </p:nvPicPr>
              <p:blipFill>
                <a:blip r:embed="rId7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60316" y="1448792"/>
                  <a:ext cx="942237" cy="942237"/>
                </a:xfrm>
                <a:prstGeom prst="rect">
                  <a:avLst/>
                </a:prstGeom>
              </p:spPr>
            </p:pic>
          </p:grpSp>
          <p:sp>
            <p:nvSpPr>
              <p:cNvPr id="38" name="TextBox 37"/>
              <p:cNvSpPr txBox="1"/>
              <p:nvPr/>
            </p:nvSpPr>
            <p:spPr>
              <a:xfrm>
                <a:off x="581878" y="2607527"/>
                <a:ext cx="1782944" cy="7031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200" dirty="0">
                    <a:solidFill>
                      <a:srgbClr val="2D257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ПОС кабинет </a:t>
                </a:r>
              </a:p>
              <a:p>
                <a:pPr algn="ctr"/>
                <a:r>
                  <a:rPr lang="ru-RU" sz="1200" dirty="0">
                    <a:solidFill>
                      <a:srgbClr val="2D257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организации</a:t>
                </a:r>
              </a:p>
            </p:txBody>
          </p:sp>
        </p:grpSp>
        <p:grpSp>
          <p:nvGrpSpPr>
            <p:cNvPr id="30" name="Группа 29"/>
            <p:cNvGrpSpPr/>
            <p:nvPr/>
          </p:nvGrpSpPr>
          <p:grpSpPr>
            <a:xfrm>
              <a:off x="6244898" y="4219138"/>
              <a:ext cx="1607093" cy="1811133"/>
              <a:chOff x="256677" y="552073"/>
              <a:chExt cx="2431565" cy="2758643"/>
            </a:xfrm>
          </p:grpSpPr>
          <p:grpSp>
            <p:nvGrpSpPr>
              <p:cNvPr id="31" name="Группа 30"/>
              <p:cNvGrpSpPr/>
              <p:nvPr/>
            </p:nvGrpSpPr>
            <p:grpSpPr>
              <a:xfrm>
                <a:off x="256677" y="552073"/>
                <a:ext cx="2431565" cy="2431565"/>
                <a:chOff x="239795" y="510193"/>
                <a:chExt cx="2431565" cy="2431565"/>
              </a:xfrm>
            </p:grpSpPr>
            <p:pic>
              <p:nvPicPr>
                <p:cNvPr id="33" name="Рисунок 32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9795" y="510193"/>
                  <a:ext cx="2431565" cy="2431565"/>
                </a:xfrm>
                <a:prstGeom prst="rect">
                  <a:avLst/>
                </a:prstGeom>
              </p:spPr>
            </p:pic>
            <p:pic>
              <p:nvPicPr>
                <p:cNvPr id="34" name="Рисунок 3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5191" y="973839"/>
                  <a:ext cx="1451327" cy="1451326"/>
                </a:xfrm>
                <a:prstGeom prst="rect">
                  <a:avLst/>
                </a:prstGeom>
              </p:spPr>
            </p:pic>
            <p:pic>
              <p:nvPicPr>
                <p:cNvPr id="35" name="Рисунок 34"/>
                <p:cNvPicPr>
                  <a:picLocks noChangeAspect="1"/>
                </p:cNvPicPr>
                <p:nvPr/>
              </p:nvPicPr>
              <p:blipFill>
                <a:blip r:embed="rId7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45237" y="972343"/>
                  <a:ext cx="942237" cy="942237"/>
                </a:xfrm>
                <a:prstGeom prst="rect">
                  <a:avLst/>
                </a:prstGeom>
              </p:spPr>
            </p:pic>
            <p:pic>
              <p:nvPicPr>
                <p:cNvPr id="36" name="Рисунок 35"/>
                <p:cNvPicPr>
                  <a:picLocks noChangeAspect="1"/>
                </p:cNvPicPr>
                <p:nvPr/>
              </p:nvPicPr>
              <p:blipFill>
                <a:blip r:embed="rId7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60316" y="1448792"/>
                  <a:ext cx="942237" cy="942237"/>
                </a:xfrm>
                <a:prstGeom prst="rect">
                  <a:avLst/>
                </a:prstGeom>
              </p:spPr>
            </p:pic>
          </p:grpSp>
          <p:sp>
            <p:nvSpPr>
              <p:cNvPr id="32" name="TextBox 31"/>
              <p:cNvSpPr txBox="1"/>
              <p:nvPr/>
            </p:nvSpPr>
            <p:spPr>
              <a:xfrm>
                <a:off x="581878" y="2607527"/>
                <a:ext cx="1782944" cy="7031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200" dirty="0">
                    <a:solidFill>
                      <a:srgbClr val="2D257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ПОС кабинет </a:t>
                </a:r>
              </a:p>
              <a:p>
                <a:pPr algn="ctr"/>
                <a:r>
                  <a:rPr lang="ru-RU" sz="1200" dirty="0">
                    <a:solidFill>
                      <a:srgbClr val="2D257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организации</a:t>
                </a:r>
              </a:p>
            </p:txBody>
          </p:sp>
        </p:grpSp>
      </p:grpSp>
      <p:cxnSp>
        <p:nvCxnSpPr>
          <p:cNvPr id="43" name="Соединительная линия уступом 42"/>
          <p:cNvCxnSpPr>
            <a:endCxn id="33" idx="1"/>
          </p:cNvCxnSpPr>
          <p:nvPr/>
        </p:nvCxnSpPr>
        <p:spPr>
          <a:xfrm>
            <a:off x="1212549" y="3772900"/>
            <a:ext cx="1092224" cy="603591"/>
          </a:xfrm>
          <a:prstGeom prst="bentConnector3">
            <a:avLst/>
          </a:prstGeom>
          <a:ln w="38100">
            <a:solidFill>
              <a:srgbClr val="5D068E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43"/>
          <p:cNvCxnSpPr>
            <a:stCxn id="21" idx="3"/>
            <a:endCxn id="39" idx="1"/>
          </p:cNvCxnSpPr>
          <p:nvPr/>
        </p:nvCxnSpPr>
        <p:spPr>
          <a:xfrm flipV="1">
            <a:off x="1229677" y="3000110"/>
            <a:ext cx="1047300" cy="772790"/>
          </a:xfrm>
          <a:prstGeom prst="bentConnector3">
            <a:avLst>
              <a:gd name="adj1" fmla="val 50000"/>
            </a:avLst>
          </a:prstGeom>
          <a:ln w="38100">
            <a:solidFill>
              <a:srgbClr val="5D068E"/>
            </a:solidFill>
            <a:prstDash val="sys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/>
          <p:cNvSpPr/>
          <p:nvPr/>
        </p:nvSpPr>
        <p:spPr>
          <a:xfrm>
            <a:off x="454350" y="5609519"/>
            <a:ext cx="3081675" cy="523220"/>
          </a:xfrm>
          <a:prstGeom prst="rect">
            <a:avLst/>
          </a:prstGeom>
          <a:ln w="19050">
            <a:solidFill>
              <a:srgbClr val="5D068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2D25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Автоматическое направление</a:t>
            </a:r>
          </a:p>
          <a:p>
            <a:pPr algn="ctr"/>
            <a:r>
              <a:rPr lang="ru-RU" sz="1400" dirty="0">
                <a:solidFill>
                  <a:srgbClr val="2D25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ответов заявителям</a:t>
            </a:r>
          </a:p>
        </p:txBody>
      </p:sp>
      <p:grpSp>
        <p:nvGrpSpPr>
          <p:cNvPr id="54" name="Группа 53"/>
          <p:cNvGrpSpPr/>
          <p:nvPr/>
        </p:nvGrpSpPr>
        <p:grpSpPr>
          <a:xfrm>
            <a:off x="4300653" y="2197805"/>
            <a:ext cx="1088325" cy="3156334"/>
            <a:chOff x="2782031" y="2345961"/>
            <a:chExt cx="1191718" cy="3994878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2782031" y="2345961"/>
              <a:ext cx="1191718" cy="3994878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5D06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006" y="3428086"/>
              <a:ext cx="1064628" cy="1171253"/>
            </a:xfrm>
            <a:prstGeom prst="rect">
              <a:avLst/>
            </a:prstGeom>
          </p:spPr>
        </p:pic>
        <p:sp>
          <p:nvSpPr>
            <p:cNvPr id="57" name="Прямоугольник 56"/>
            <p:cNvSpPr/>
            <p:nvPr/>
          </p:nvSpPr>
          <p:spPr>
            <a:xfrm>
              <a:off x="2782031" y="4333503"/>
              <a:ext cx="1191718" cy="10187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dirty="0">
                  <a:solidFill>
                    <a:srgbClr val="2D25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Модуль интеграции с ПОС</a:t>
              </a:r>
            </a:p>
            <a:p>
              <a:pPr algn="ctr"/>
              <a:r>
                <a:rPr lang="ru-RU" sz="900" dirty="0">
                  <a:solidFill>
                    <a:srgbClr val="2D25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СЭД </a:t>
              </a:r>
            </a:p>
            <a:p>
              <a:pPr algn="ctr"/>
              <a:r>
                <a:rPr lang="ru-RU" sz="900" dirty="0">
                  <a:solidFill>
                    <a:srgbClr val="2D25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«ДЕЛО»</a:t>
              </a:r>
            </a:p>
          </p:txBody>
        </p:sp>
      </p:grpSp>
      <p:grpSp>
        <p:nvGrpSpPr>
          <p:cNvPr id="123" name="Группа 122"/>
          <p:cNvGrpSpPr/>
          <p:nvPr/>
        </p:nvGrpSpPr>
        <p:grpSpPr>
          <a:xfrm>
            <a:off x="5496068" y="2181839"/>
            <a:ext cx="2923028" cy="515724"/>
            <a:chOff x="4383710" y="728892"/>
            <a:chExt cx="3803190" cy="621995"/>
          </a:xfrm>
        </p:grpSpPr>
        <p:sp>
          <p:nvSpPr>
            <p:cNvPr id="124" name="Скругленный прямоугольник 123"/>
            <p:cNvSpPr/>
            <p:nvPr/>
          </p:nvSpPr>
          <p:spPr>
            <a:xfrm>
              <a:off x="4383710" y="728892"/>
              <a:ext cx="3803190" cy="621995"/>
            </a:xfrm>
            <a:prstGeom prst="roundRect">
              <a:avLst/>
            </a:prstGeom>
            <a:gradFill rotWithShape="1">
              <a:gsLst>
                <a:gs pos="0">
                  <a:srgbClr val="7030A0">
                    <a:shade val="51000"/>
                    <a:satMod val="130000"/>
                  </a:srgbClr>
                </a:gs>
                <a:gs pos="80000">
                  <a:srgbClr val="7030A0">
                    <a:shade val="93000"/>
                    <a:satMod val="130000"/>
                  </a:srgbClr>
                </a:gs>
                <a:gs pos="100000">
                  <a:srgbClr val="7030A0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7030A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2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071662" y="881596"/>
              <a:ext cx="3022717" cy="33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2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200" kern="0" dirty="0">
                  <a:solidFill>
                    <a:prstClr val="white"/>
                  </a:solidFill>
                </a:rPr>
                <a:t>Прием сообщений из ПОС</a:t>
              </a:r>
              <a:endPara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26" name="Рисунок 125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9534" y="757780"/>
              <a:ext cx="550738" cy="525124"/>
            </a:xfrm>
            <a:prstGeom prst="rect">
              <a:avLst/>
            </a:prstGeom>
          </p:spPr>
        </p:pic>
      </p:grpSp>
      <p:grpSp>
        <p:nvGrpSpPr>
          <p:cNvPr id="127" name="Группа 126"/>
          <p:cNvGrpSpPr/>
          <p:nvPr/>
        </p:nvGrpSpPr>
        <p:grpSpPr>
          <a:xfrm>
            <a:off x="5496068" y="2754554"/>
            <a:ext cx="3014112" cy="502894"/>
            <a:chOff x="4383710" y="1395163"/>
            <a:chExt cx="3921701" cy="606522"/>
          </a:xfrm>
        </p:grpSpPr>
        <p:sp>
          <p:nvSpPr>
            <p:cNvPr id="128" name="Скругленный прямоугольник 127"/>
            <p:cNvSpPr/>
            <p:nvPr/>
          </p:nvSpPr>
          <p:spPr>
            <a:xfrm>
              <a:off x="4383710" y="1395163"/>
              <a:ext cx="3803190" cy="563497"/>
            </a:xfrm>
            <a:prstGeom prst="roundRect">
              <a:avLst/>
            </a:prstGeom>
            <a:gradFill rotWithShape="1">
              <a:gsLst>
                <a:gs pos="0">
                  <a:srgbClr val="7030A0">
                    <a:shade val="51000"/>
                    <a:satMod val="130000"/>
                  </a:srgbClr>
                </a:gs>
                <a:gs pos="80000">
                  <a:srgbClr val="7030A0">
                    <a:shade val="93000"/>
                    <a:satMod val="130000"/>
                  </a:srgbClr>
                </a:gs>
                <a:gs pos="100000">
                  <a:srgbClr val="7030A0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7030A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2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5056077" y="1444888"/>
              <a:ext cx="3249334" cy="556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2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Контроль задач и сроков исполнения по сообщениям</a:t>
              </a:r>
            </a:p>
          </p:txBody>
        </p:sp>
        <p:pic>
          <p:nvPicPr>
            <p:cNvPr id="130" name="Рисунок 1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2626" y="1427831"/>
              <a:ext cx="565812" cy="498278"/>
            </a:xfrm>
            <a:prstGeom prst="rect">
              <a:avLst/>
            </a:prstGeom>
          </p:spPr>
        </p:pic>
      </p:grpSp>
      <p:grpSp>
        <p:nvGrpSpPr>
          <p:cNvPr id="131" name="Группа 130"/>
          <p:cNvGrpSpPr/>
          <p:nvPr/>
        </p:nvGrpSpPr>
        <p:grpSpPr>
          <a:xfrm>
            <a:off x="5461575" y="3225136"/>
            <a:ext cx="2953460" cy="607623"/>
            <a:chOff x="4383710" y="1971227"/>
            <a:chExt cx="3842786" cy="732831"/>
          </a:xfrm>
        </p:grpSpPr>
        <p:sp>
          <p:nvSpPr>
            <p:cNvPr id="132" name="Скругленный прямоугольник 131"/>
            <p:cNvSpPr/>
            <p:nvPr/>
          </p:nvSpPr>
          <p:spPr>
            <a:xfrm>
              <a:off x="4383710" y="2044203"/>
              <a:ext cx="3842786" cy="584476"/>
            </a:xfrm>
            <a:prstGeom prst="roundRect">
              <a:avLst/>
            </a:prstGeom>
            <a:gradFill rotWithShape="1">
              <a:gsLst>
                <a:gs pos="0">
                  <a:srgbClr val="7030A0">
                    <a:shade val="51000"/>
                    <a:satMod val="130000"/>
                  </a:srgbClr>
                </a:gs>
                <a:gs pos="80000">
                  <a:srgbClr val="7030A0">
                    <a:shade val="93000"/>
                    <a:satMod val="130000"/>
                  </a:srgbClr>
                </a:gs>
                <a:gs pos="100000">
                  <a:srgbClr val="7030A0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7030A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2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5100958" y="2075198"/>
              <a:ext cx="2854429" cy="556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2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Ознакомление с отчетами исполнителей</a:t>
              </a:r>
            </a:p>
          </p:txBody>
        </p:sp>
        <p:pic>
          <p:nvPicPr>
            <p:cNvPr id="134" name="Рисунок 13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3710" y="1971227"/>
              <a:ext cx="732831" cy="732831"/>
            </a:xfrm>
            <a:prstGeom prst="rect">
              <a:avLst/>
            </a:prstGeom>
          </p:spPr>
        </p:pic>
      </p:grpSp>
      <p:grpSp>
        <p:nvGrpSpPr>
          <p:cNvPr id="135" name="Группа 134"/>
          <p:cNvGrpSpPr/>
          <p:nvPr/>
        </p:nvGrpSpPr>
        <p:grpSpPr>
          <a:xfrm>
            <a:off x="5461575" y="4359013"/>
            <a:ext cx="3195128" cy="487977"/>
            <a:chOff x="4383710" y="2701657"/>
            <a:chExt cx="4157224" cy="588531"/>
          </a:xfrm>
        </p:grpSpPr>
        <p:sp>
          <p:nvSpPr>
            <p:cNvPr id="136" name="Скругленный прямоугольник 135"/>
            <p:cNvSpPr/>
            <p:nvPr/>
          </p:nvSpPr>
          <p:spPr>
            <a:xfrm>
              <a:off x="4383710" y="2701657"/>
              <a:ext cx="3842786" cy="584476"/>
            </a:xfrm>
            <a:prstGeom prst="roundRect">
              <a:avLst/>
            </a:prstGeom>
            <a:gradFill rotWithShape="1">
              <a:gsLst>
                <a:gs pos="0">
                  <a:srgbClr val="7030A0">
                    <a:shade val="51000"/>
                    <a:satMod val="130000"/>
                  </a:srgbClr>
                </a:gs>
                <a:gs pos="80000">
                  <a:srgbClr val="7030A0">
                    <a:shade val="93000"/>
                    <a:satMod val="130000"/>
                  </a:srgbClr>
                </a:gs>
                <a:gs pos="100000">
                  <a:srgbClr val="7030A0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7030A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2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034493" y="2713318"/>
              <a:ext cx="3506441" cy="556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265"/>
              <a:r>
                <a:rPr lang="ru-RU" sz="1200" kern="0" dirty="0">
                  <a:solidFill>
                    <a:prstClr val="white"/>
                  </a:solidFill>
                </a:rPr>
                <a:t>Отправка текущих статусов рассмотрения сообщений</a:t>
              </a:r>
              <a:r>
                <a:rPr lang="en-US" sz="1200" kern="0" dirty="0">
                  <a:solidFill>
                    <a:prstClr val="white"/>
                  </a:solidFill>
                </a:rPr>
                <a:t> </a:t>
              </a:r>
              <a:r>
                <a:rPr lang="ru-RU" sz="1200" kern="0" dirty="0">
                  <a:solidFill>
                    <a:prstClr val="white"/>
                  </a:solidFill>
                </a:rPr>
                <a:t>в ПОС</a:t>
              </a:r>
            </a:p>
          </p:txBody>
        </p:sp>
        <p:pic>
          <p:nvPicPr>
            <p:cNvPr id="138" name="Рисунок 137"/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480781" y="2715318"/>
              <a:ext cx="620176" cy="574870"/>
            </a:xfrm>
            <a:prstGeom prst="rect">
              <a:avLst/>
            </a:prstGeom>
          </p:spPr>
        </p:pic>
      </p:grpSp>
      <p:grpSp>
        <p:nvGrpSpPr>
          <p:cNvPr id="139" name="Группа 138"/>
          <p:cNvGrpSpPr/>
          <p:nvPr/>
        </p:nvGrpSpPr>
        <p:grpSpPr>
          <a:xfrm>
            <a:off x="5468162" y="3829940"/>
            <a:ext cx="2953461" cy="493453"/>
            <a:chOff x="5059381" y="3355506"/>
            <a:chExt cx="3167114" cy="595135"/>
          </a:xfrm>
        </p:grpSpPr>
        <p:sp>
          <p:nvSpPr>
            <p:cNvPr id="140" name="Скругленный прямоугольник 139"/>
            <p:cNvSpPr/>
            <p:nvPr/>
          </p:nvSpPr>
          <p:spPr>
            <a:xfrm>
              <a:off x="5059381" y="3359561"/>
              <a:ext cx="3167114" cy="584476"/>
            </a:xfrm>
            <a:prstGeom prst="roundRect">
              <a:avLst/>
            </a:prstGeom>
            <a:gradFill rotWithShape="1">
              <a:gsLst>
                <a:gs pos="0">
                  <a:srgbClr val="7030A0">
                    <a:shade val="51000"/>
                    <a:satMod val="130000"/>
                  </a:srgbClr>
                </a:gs>
                <a:gs pos="80000">
                  <a:srgbClr val="7030A0">
                    <a:shade val="93000"/>
                    <a:satMod val="130000"/>
                  </a:srgbClr>
                </a:gs>
                <a:gs pos="100000">
                  <a:srgbClr val="7030A0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7030A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2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5620673" y="3387992"/>
              <a:ext cx="2444541" cy="556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2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200" kern="0" dirty="0">
                  <a:solidFill>
                    <a:prstClr val="white"/>
                  </a:solidFill>
                </a:rPr>
                <a:t>Информирование о сроках исполнения</a:t>
              </a:r>
            </a:p>
          </p:txBody>
        </p:sp>
        <p:pic>
          <p:nvPicPr>
            <p:cNvPr id="142" name="Рисунок 14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950" y="3355506"/>
              <a:ext cx="490493" cy="595135"/>
            </a:xfrm>
            <a:prstGeom prst="rect">
              <a:avLst/>
            </a:prstGeom>
          </p:spPr>
        </p:pic>
      </p:grpSp>
      <p:grpSp>
        <p:nvGrpSpPr>
          <p:cNvPr id="143" name="Группа 142"/>
          <p:cNvGrpSpPr/>
          <p:nvPr/>
        </p:nvGrpSpPr>
        <p:grpSpPr>
          <a:xfrm>
            <a:off x="5492180" y="4889066"/>
            <a:ext cx="2947933" cy="478332"/>
            <a:chOff x="4383710" y="1407730"/>
            <a:chExt cx="3835594" cy="576898"/>
          </a:xfrm>
        </p:grpSpPr>
        <p:sp>
          <p:nvSpPr>
            <p:cNvPr id="144" name="Скругленный прямоугольник 143"/>
            <p:cNvSpPr/>
            <p:nvPr/>
          </p:nvSpPr>
          <p:spPr>
            <a:xfrm>
              <a:off x="4383710" y="1407730"/>
              <a:ext cx="3803190" cy="563497"/>
            </a:xfrm>
            <a:prstGeom prst="roundRect">
              <a:avLst/>
            </a:prstGeom>
            <a:gradFill rotWithShape="1">
              <a:gsLst>
                <a:gs pos="0">
                  <a:srgbClr val="7030A0">
                    <a:shade val="51000"/>
                    <a:satMod val="130000"/>
                  </a:srgbClr>
                </a:gs>
                <a:gs pos="80000">
                  <a:srgbClr val="7030A0">
                    <a:shade val="93000"/>
                    <a:satMod val="130000"/>
                  </a:srgbClr>
                </a:gs>
                <a:gs pos="100000">
                  <a:srgbClr val="7030A0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7030A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2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994671" y="1427831"/>
              <a:ext cx="3224633" cy="556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265"/>
              <a:r>
                <a:rPr lang="ru-RU" sz="1200" kern="0" dirty="0">
                  <a:solidFill>
                    <a:prstClr val="white"/>
                  </a:solidFill>
                </a:rPr>
                <a:t>Отправка ответов\результатов рассмотрения в ПОС</a:t>
              </a:r>
            </a:p>
          </p:txBody>
        </p:sp>
        <p:pic>
          <p:nvPicPr>
            <p:cNvPr id="146" name="Рисунок 14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393" y="1427831"/>
              <a:ext cx="498278" cy="498278"/>
            </a:xfrm>
            <a:prstGeom prst="rect">
              <a:avLst/>
            </a:prstGeom>
          </p:spPr>
        </p:pic>
      </p:grpSp>
      <p:sp>
        <p:nvSpPr>
          <p:cNvPr id="148" name="Прямоугольник 147"/>
          <p:cNvSpPr/>
          <p:nvPr/>
        </p:nvSpPr>
        <p:spPr>
          <a:xfrm>
            <a:off x="3999558" y="1171028"/>
            <a:ext cx="4513056" cy="5081854"/>
          </a:xfrm>
          <a:prstGeom prst="rect">
            <a:avLst/>
          </a:prstGeom>
          <a:noFill/>
          <a:ln w="28575">
            <a:solidFill>
              <a:srgbClr val="5D06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Прямоугольник 148"/>
          <p:cNvSpPr/>
          <p:nvPr/>
        </p:nvSpPr>
        <p:spPr>
          <a:xfrm>
            <a:off x="5433015" y="1394570"/>
            <a:ext cx="18970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2D25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СЭД «ДЕЛО»</a:t>
            </a:r>
          </a:p>
        </p:txBody>
      </p:sp>
      <p:sp>
        <p:nvSpPr>
          <p:cNvPr id="151" name="Прямоугольник 150"/>
          <p:cNvSpPr/>
          <p:nvPr/>
        </p:nvSpPr>
        <p:spPr>
          <a:xfrm>
            <a:off x="9359630" y="1389982"/>
            <a:ext cx="28191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2D257D"/>
                </a:solidFill>
              </a:rPr>
              <a:t>«ПОС позволяет формировать матрицу системных проблем для дальнейшего принятия органами власти своевременных и грамотных управленческих решений»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139404" y="1171028"/>
            <a:ext cx="3698049" cy="5081854"/>
          </a:xfrm>
          <a:prstGeom prst="rect">
            <a:avLst/>
          </a:prstGeom>
          <a:noFill/>
          <a:ln w="28575">
            <a:solidFill>
              <a:srgbClr val="5D06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3571790" y="3000110"/>
            <a:ext cx="704375" cy="0"/>
          </a:xfrm>
          <a:prstGeom prst="straightConnector1">
            <a:avLst/>
          </a:prstGeom>
          <a:ln w="38100">
            <a:solidFill>
              <a:srgbClr val="5D068E"/>
            </a:solidFill>
            <a:prstDash val="sys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>
            <a:off x="3571790" y="4376491"/>
            <a:ext cx="704375" cy="0"/>
          </a:xfrm>
          <a:prstGeom prst="straightConnector1">
            <a:avLst/>
          </a:prstGeom>
          <a:ln w="38100">
            <a:solidFill>
              <a:srgbClr val="5D068E"/>
            </a:solidFill>
            <a:prstDash val="sys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678902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презентация ЭОС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презентация ЭОС" id="{56A32904-E3CD-4293-9DC5-8C8319D31C0B}" vid="{0D9866A6-9BAC-42A2-8B0C-63A6D20C018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Шаблон презентация ЭОС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презентация ЭОС" id="{D536F012-FE0D-4BAC-BE97-502354404736}" vid="{37A8C0B3-CAAB-4B84-9F60-56926F1CD4F9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презентация ЭОС</Template>
  <TotalTime>2876</TotalTime>
  <Words>823</Words>
  <Application>Microsoft Office PowerPoint</Application>
  <PresentationFormat>Широкоэкранный</PresentationFormat>
  <Paragraphs>198</Paragraphs>
  <Slides>24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Roboto</vt:lpstr>
      <vt:lpstr>Times New Roman</vt:lpstr>
      <vt:lpstr>Wingdings</vt:lpstr>
      <vt:lpstr>Шаблон презентация ЭОС</vt:lpstr>
      <vt:lpstr>Тема Office</vt:lpstr>
      <vt:lpstr>1_Шаблон презентация ЭОС</vt:lpstr>
      <vt:lpstr>Презентация PowerPoint</vt:lpstr>
      <vt:lpstr>Компания «Электронные офисные системы»</vt:lpstr>
      <vt:lpstr>Изучите опыт и результаты проектов других ведомств</vt:lpstr>
      <vt:lpstr> СЭД Ростовской области – опережающий проект цифровой трансформации органов власти </vt:lpstr>
      <vt:lpstr>Единое информационное пространство региона </vt:lpstr>
      <vt:lpstr>Единое информационное пространство региона</vt:lpstr>
      <vt:lpstr>СЭД «ДЕЛО» - единый информационный ресурс организации</vt:lpstr>
      <vt:lpstr>Электронная приемная</vt:lpstr>
      <vt:lpstr>Интеграция с ПОС</vt:lpstr>
      <vt:lpstr>МЭДО для неучастников</vt:lpstr>
      <vt:lpstr>СЭД «ДЕЛО» — инновационная среда взаимодействия</vt:lpstr>
      <vt:lpstr>Управление документами</vt:lpstr>
      <vt:lpstr> Замещение должностей</vt:lpstr>
      <vt:lpstr>Цепочки согласований</vt:lpstr>
      <vt:lpstr>Чат для обсуждений</vt:lpstr>
      <vt:lpstr>Наглядное представление данных на основе документов</vt:lpstr>
      <vt:lpstr>Управление совещаниями</vt:lpstr>
      <vt:lpstr>Календарь</vt:lpstr>
      <vt:lpstr>Мобильное приложение EOSmobile  </vt:lpstr>
      <vt:lpstr>Мобильное приложение EOSmobile </vt:lpstr>
      <vt:lpstr>Модуль проектного управления СЭД «Дело» </vt:lpstr>
      <vt:lpstr>Архив электронных подлинников</vt:lpstr>
      <vt:lpstr>Схема передачи электронных документов из СЭД в систему архивного хранения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Стресс-тест для СЭД/ЕМС. Опыт удаленной работы, актуальные требования и возможности</dc:title>
  <dc:creator>64979</dc:creator>
  <cp:lastModifiedBy>Cifra_1</cp:lastModifiedBy>
  <cp:revision>270</cp:revision>
  <dcterms:created xsi:type="dcterms:W3CDTF">2020-09-08T13:54:17Z</dcterms:created>
  <dcterms:modified xsi:type="dcterms:W3CDTF">2022-10-19T10:03:30Z</dcterms:modified>
</cp:coreProperties>
</file>