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26" r:id="rId2"/>
    <p:sldMasterId id="2147483727" r:id="rId3"/>
    <p:sldMasterId id="2147483729" r:id="rId4"/>
    <p:sldMasterId id="2147483730" r:id="rId5"/>
  </p:sldMasterIdLst>
  <p:notesMasterIdLst>
    <p:notesMasterId r:id="rId23"/>
  </p:notesMasterIdLst>
  <p:sldIdLst>
    <p:sldId id="256" r:id="rId6"/>
    <p:sldId id="259" r:id="rId7"/>
    <p:sldId id="258" r:id="rId8"/>
    <p:sldId id="753" r:id="rId9"/>
    <p:sldId id="780" r:id="rId10"/>
    <p:sldId id="265" r:id="rId11"/>
    <p:sldId id="752" r:id="rId12"/>
    <p:sldId id="772" r:id="rId13"/>
    <p:sldId id="775" r:id="rId14"/>
    <p:sldId id="774" r:id="rId15"/>
    <p:sldId id="783" r:id="rId16"/>
    <p:sldId id="781" r:id="rId17"/>
    <p:sldId id="782" r:id="rId18"/>
    <p:sldId id="267" r:id="rId19"/>
    <p:sldId id="268" r:id="rId20"/>
    <p:sldId id="784" r:id="rId21"/>
    <p:sldId id="26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Montserrat Medium" panose="020B0604020202020204" charset="-52"/>
      <p:regular r:id="rId36"/>
      <p:bold r:id="rId37"/>
      <p:italic r:id="rId38"/>
      <p:boldItalic r:id="rId39"/>
    </p:embeddedFont>
    <p:embeddedFont>
      <p:font typeface="Montserrat SemiBold" panose="020B0604020202020204" charset="-52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3">
          <p15:clr>
            <a:srgbClr val="A4A3A4"/>
          </p15:clr>
        </p15:guide>
        <p15:guide id="3" pos="1474">
          <p15:clr>
            <a:srgbClr val="9AA0A6"/>
          </p15:clr>
        </p15:guide>
        <p15:guide id="4" pos="2722">
          <p15:clr>
            <a:srgbClr val="9AA0A6"/>
          </p15:clr>
        </p15:guide>
        <p15:guide id="5" pos="3969">
          <p15:clr>
            <a:srgbClr val="9AA0A6"/>
          </p15:clr>
        </p15:guide>
        <p15:guide id="6" orient="horz" pos="2324">
          <p15:clr>
            <a:srgbClr val="9AA0A6"/>
          </p15:clr>
        </p15:guide>
        <p15:guide id="7" orient="horz" pos="153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6D8"/>
    <a:srgbClr val="549FD5"/>
    <a:srgbClr val="008080"/>
    <a:srgbClr val="66FF99"/>
    <a:srgbClr val="FF66FF"/>
    <a:srgbClr val="FF99FF"/>
    <a:srgbClr val="FFCCCC"/>
    <a:srgbClr val="99CCFF"/>
    <a:srgbClr val="E5A092"/>
    <a:srgbClr val="D35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E5C8D-380F-45CB-8056-2964B3CC8B17}" v="1" dt="2022-10-17T21:16:52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60" y="132"/>
      </p:cViewPr>
      <p:guideLst>
        <p:guide orient="horz" pos="288"/>
        <p:guide pos="283"/>
        <p:guide pos="1474"/>
        <p:guide pos="2722"/>
        <p:guide pos="3969"/>
        <p:guide orient="horz" pos="2324"/>
        <p:guide orient="horz" pos="1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услан Магомедов" userId="961a1602de0d7a70" providerId="LiveId" clId="{378E5C8D-380F-45CB-8056-2964B3CC8B17}"/>
    <pc:docChg chg="delSld modSld delMainMaster">
      <pc:chgData name="Руслан Магомедов" userId="961a1602de0d7a70" providerId="LiveId" clId="{378E5C8D-380F-45CB-8056-2964B3CC8B17}" dt="2022-10-17T21:23:32.029" v="2" actId="47"/>
      <pc:docMkLst>
        <pc:docMk/>
      </pc:docMkLst>
      <pc:sldChg chg="del">
        <pc:chgData name="Руслан Магомедов" userId="961a1602de0d7a70" providerId="LiveId" clId="{378E5C8D-380F-45CB-8056-2964B3CC8B17}" dt="2022-10-17T21:19:24.365" v="1" actId="47"/>
        <pc:sldMkLst>
          <pc:docMk/>
          <pc:sldMk cId="0" sldId="260"/>
        </pc:sldMkLst>
      </pc:sldChg>
      <pc:sldChg chg="del">
        <pc:chgData name="Руслан Магомедов" userId="961a1602de0d7a70" providerId="LiveId" clId="{378E5C8D-380F-45CB-8056-2964B3CC8B17}" dt="2022-10-17T21:19:24.365" v="1" actId="47"/>
        <pc:sldMkLst>
          <pc:docMk/>
          <pc:sldMk cId="0" sldId="261"/>
        </pc:sldMkLst>
      </pc:sldChg>
      <pc:sldChg chg="del">
        <pc:chgData name="Руслан Магомедов" userId="961a1602de0d7a70" providerId="LiveId" clId="{378E5C8D-380F-45CB-8056-2964B3CC8B17}" dt="2022-10-17T21:19:24.365" v="1" actId="47"/>
        <pc:sldMkLst>
          <pc:docMk/>
          <pc:sldMk cId="0" sldId="262"/>
        </pc:sldMkLst>
      </pc:sldChg>
      <pc:sldChg chg="del">
        <pc:chgData name="Руслан Магомедов" userId="961a1602de0d7a70" providerId="LiveId" clId="{378E5C8D-380F-45CB-8056-2964B3CC8B17}" dt="2022-10-17T21:19:24.365" v="1" actId="47"/>
        <pc:sldMkLst>
          <pc:docMk/>
          <pc:sldMk cId="0" sldId="263"/>
        </pc:sldMkLst>
      </pc:sldChg>
      <pc:sldChg chg="del">
        <pc:chgData name="Руслан Магомедов" userId="961a1602de0d7a70" providerId="LiveId" clId="{378E5C8D-380F-45CB-8056-2964B3CC8B17}" dt="2022-10-17T21:19:24.365" v="1" actId="47"/>
        <pc:sldMkLst>
          <pc:docMk/>
          <pc:sldMk cId="0" sldId="264"/>
        </pc:sldMkLst>
      </pc:sldChg>
      <pc:sldChg chg="modSp">
        <pc:chgData name="Руслан Магомедов" userId="961a1602de0d7a70" providerId="LiveId" clId="{378E5C8D-380F-45CB-8056-2964B3CC8B17}" dt="2022-10-17T21:16:52.722" v="0" actId="207"/>
        <pc:sldMkLst>
          <pc:docMk/>
          <pc:sldMk cId="2363699340" sldId="752"/>
        </pc:sldMkLst>
        <pc:graphicFrameChg chg="mod">
          <ac:chgData name="Руслан Магомедов" userId="961a1602de0d7a70" providerId="LiveId" clId="{378E5C8D-380F-45CB-8056-2964B3CC8B17}" dt="2022-10-17T21:16:52.722" v="0" actId="207"/>
          <ac:graphicFrameMkLst>
            <pc:docMk/>
            <pc:sldMk cId="2363699340" sldId="752"/>
            <ac:graphicFrameMk id="5" creationId="{024D6470-54AE-40D4-4FD0-7C33B9229196}"/>
          </ac:graphicFrameMkLst>
        </pc:graphicFrameChg>
      </pc:sldChg>
      <pc:sldChg chg="del">
        <pc:chgData name="Руслан Магомедов" userId="961a1602de0d7a70" providerId="LiveId" clId="{378E5C8D-380F-45CB-8056-2964B3CC8B17}" dt="2022-10-17T21:23:32.029" v="2" actId="47"/>
        <pc:sldMkLst>
          <pc:docMk/>
          <pc:sldMk cId="1768653015" sldId="777"/>
        </pc:sldMkLst>
      </pc:sldChg>
      <pc:sldMasterChg chg="del delSldLayout">
        <pc:chgData name="Руслан Магомедов" userId="961a1602de0d7a70" providerId="LiveId" clId="{378E5C8D-380F-45CB-8056-2964B3CC8B17}" dt="2022-10-17T21:19:24.365" v="1" actId="47"/>
        <pc:sldMasterMkLst>
          <pc:docMk/>
          <pc:sldMasterMk cId="0" sldId="2147483728"/>
        </pc:sldMasterMkLst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85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86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87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88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89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0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1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2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3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4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5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6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7"/>
          </pc:sldLayoutMkLst>
        </pc:sldLayoutChg>
        <pc:sldLayoutChg chg="del">
          <pc:chgData name="Руслан Магомедов" userId="961a1602de0d7a70" providerId="LiveId" clId="{378E5C8D-380F-45CB-8056-2964B3CC8B17}" dt="2022-10-17T21:19:24.365" v="1" actId="47"/>
          <pc:sldLayoutMkLst>
            <pc:docMk/>
            <pc:sldMasterMk cId="0" sldId="2147483728"/>
            <pc:sldLayoutMk cId="0" sldId="214748369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charset="0"/>
                <a:ea typeface="+mn-ea"/>
                <a:cs typeface="+mn-cs"/>
              </a:defRPr>
            </a:pPr>
            <a:r>
              <a:rPr lang="ru-RU" dirty="0"/>
              <a:t>Распределение по видам дистанционной</a:t>
            </a:r>
            <a:r>
              <a:rPr lang="ru-RU" baseline="0" dirty="0"/>
              <a:t> </a:t>
            </a:r>
            <a:r>
              <a:rPr lang="ru-RU" dirty="0"/>
              <a:t>записи на прием к врачу за 2019-2022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ЕПГУ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11207259309667E-3"/>
                  <c:y val="-3.0755967141972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8-4085-B40F-D97D337E1224}"/>
                </c:ext>
              </c:extLst>
            </c:dLbl>
            <c:dLbl>
              <c:idx val="1"/>
              <c:layout>
                <c:manualLayout>
                  <c:x val="-7.10280181482743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B8-4085-B40F-D97D337E1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44024</c:v>
                </c:pt>
                <c:pt idx="1">
                  <c:v>79086</c:v>
                </c:pt>
                <c:pt idx="2">
                  <c:v>138164</c:v>
                </c:pt>
                <c:pt idx="3">
                  <c:v>113407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0-42CB-9E3C-39BDFBD3E7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РПМУ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043305799876112E-17"/>
                  <c:y val="-9.226790142591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B8-4085-B40F-D97D337E1224}"/>
                </c:ext>
              </c:extLst>
            </c:dLbl>
            <c:dLbl>
              <c:idx val="1"/>
              <c:layout>
                <c:manualLayout>
                  <c:x val="-5.2086611599752224E-17"/>
                  <c:y val="-3.0755967141972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B8-4085-B40F-D97D337E122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B8-4085-B40F-D97D337E1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82018</c:v>
                </c:pt>
                <c:pt idx="1">
                  <c:v>110753</c:v>
                </c:pt>
                <c:pt idx="2">
                  <c:v>51441</c:v>
                </c:pt>
                <c:pt idx="3">
                  <c:v>36163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0-42CB-9E3C-39BDFBD3E7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Инфомат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411207259309537E-3"/>
                  <c:y val="6.151193428394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8-4085-B40F-D97D337E1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</c:formatCode>
                <c:ptCount val="4"/>
                <c:pt idx="0">
                  <c:v>58783</c:v>
                </c:pt>
                <c:pt idx="1">
                  <c:v>35516</c:v>
                </c:pt>
                <c:pt idx="2">
                  <c:v>23534</c:v>
                </c:pt>
                <c:pt idx="3">
                  <c:v>496230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0-42CB-9E3C-39BDFBD3E7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Call-центр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6822414518619075E-3"/>
                  <c:y val="3.0755967141970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B8-4085-B40F-D97D337E1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1280</c:v>
                </c:pt>
                <c:pt idx="1">
                  <c:v>22608</c:v>
                </c:pt>
                <c:pt idx="2">
                  <c:v>145599</c:v>
                </c:pt>
                <c:pt idx="3">
                  <c:v>1203712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0-42CB-9E3C-39BDFBD3E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1"/>
        <c:axId val="818867215"/>
        <c:axId val="997323967"/>
      </c:barChart>
      <c:catAx>
        <c:axId val="81886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997323967"/>
        <c:crosses val="autoZero"/>
        <c:auto val="1"/>
        <c:lblAlgn val="ctr"/>
        <c:lblOffset val="100"/>
        <c:noMultiLvlLbl val="0"/>
      </c:catAx>
      <c:valAx>
        <c:axId val="99732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818867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06323059940883"/>
          <c:y val="0.94205012036603475"/>
          <c:w val="0.49336889133876516"/>
          <c:h val="4.6416390559176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 panose="020B060402020202020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1409973827177"/>
          <c:y val="0.1121248560770397"/>
          <c:w val="0.76812072090406025"/>
          <c:h val="0.76606004744402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</c:v>
                </c:pt>
              </c:strCache>
            </c:strRef>
          </c:tx>
          <c:dPt>
            <c:idx val="0"/>
            <c:bubble3D val="0"/>
            <c:spPr>
              <a:solidFill>
                <a:srgbClr val="66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8-4DC8-B027-05EC0FAA39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8-4DC8-B027-05EC0FAA391E}"/>
              </c:ext>
            </c:extLst>
          </c:dPt>
          <c:dPt>
            <c:idx val="2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48-4DC8-B027-05EC0FAA39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48-4DC8-B027-05EC0FAA391E}"/>
              </c:ext>
            </c:extLst>
          </c:dPt>
          <c:dLbls>
            <c:dLbl>
              <c:idx val="0"/>
              <c:layout>
                <c:manualLayout>
                  <c:x val="-0.10687918346299885"/>
                  <c:y val="-4.8451202009465915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8890535475608"/>
                      <c:h val="7.0351145317744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48-4DC8-B027-05EC0FAA391E}"/>
                </c:ext>
              </c:extLst>
            </c:dLbl>
            <c:dLbl>
              <c:idx val="1"/>
              <c:layout>
                <c:manualLayout>
                  <c:x val="5.586895532870572E-2"/>
                  <c:y val="9.6904311546570001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66767706056468"/>
                      <c:h val="9.4576746322477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48-4DC8-B027-05EC0FAA391E}"/>
                </c:ext>
              </c:extLst>
            </c:dLbl>
            <c:dLbl>
              <c:idx val="2"/>
              <c:layout>
                <c:manualLayout>
                  <c:x val="-7.2872300951509553E-2"/>
                  <c:y val="-8.8826177556437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48-4DC8-B027-05EC0FAA391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АКиНЕО</c:v>
                </c:pt>
                <c:pt idx="1">
                  <c:v>ОНКО</c:v>
                </c:pt>
                <c:pt idx="2">
                  <c:v>ССЗ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43665</c:v>
                </c:pt>
                <c:pt idx="1">
                  <c:v>41504</c:v>
                </c:pt>
                <c:pt idx="2">
                  <c:v>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48-4DC8-B027-05EC0FAA3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3"/>
        <c:holeSize val="6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3795255930087"/>
          <c:y val="0.10213795255930087"/>
          <c:w val="0.78779650436953808"/>
          <c:h val="0.787796504369538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</c:v>
                </c:pt>
              </c:strCache>
            </c:strRef>
          </c:tx>
          <c:dPt>
            <c:idx val="0"/>
            <c:bubble3D val="0"/>
            <c:spPr>
              <a:solidFill>
                <a:srgbClr val="66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AA-4451-B732-C7CACF9E519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AA-4451-B732-C7CACF9E519D}"/>
              </c:ext>
            </c:extLst>
          </c:dPt>
          <c:dPt>
            <c:idx val="2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AA-4451-B732-C7CACF9E51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AA-4451-B732-C7CACF9E519D}"/>
              </c:ext>
            </c:extLst>
          </c:dPt>
          <c:dLbls>
            <c:dLbl>
              <c:idx val="0"/>
              <c:layout>
                <c:manualLayout>
                  <c:x val="-9.5131086142322116E-2"/>
                  <c:y val="-7.927590511860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A-4451-B732-C7CACF9E519D}"/>
                </c:ext>
              </c:extLst>
            </c:dLbl>
            <c:dLbl>
              <c:idx val="1"/>
              <c:layout>
                <c:manualLayout>
                  <c:x val="5.6776841448189619E-2"/>
                  <c:y val="2.972846441947565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778401997503"/>
                      <c:h val="8.5300873907615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AA-4451-B732-C7CACF9E519D}"/>
                </c:ext>
              </c:extLst>
            </c:dLbl>
            <c:dLbl>
              <c:idx val="2"/>
              <c:layout>
                <c:manualLayout>
                  <c:x val="-7.5312109862671672E-2"/>
                  <c:y val="1.189138576779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AA-4451-B732-C7CACF9E519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АКиНЕО</c:v>
                </c:pt>
                <c:pt idx="1">
                  <c:v>ОНКО</c:v>
                </c:pt>
                <c:pt idx="2">
                  <c:v>ССЗ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992591</c:v>
                </c:pt>
                <c:pt idx="1">
                  <c:v>1813236</c:v>
                </c:pt>
                <c:pt idx="2">
                  <c:v>477573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AA-4451-B732-C7CACF9E5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5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F1BA5-6EC7-489B-BAD0-F02CD633282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34EFF-BC6E-4823-B269-61D412AC08FA}">
      <dgm:prSet phldrT="[Текст]" custT="1"/>
      <dgm:spPr>
        <a:noFill/>
      </dgm:spPr>
      <dgm:t>
        <a:bodyPr/>
        <a:lstStyle/>
        <a:p>
          <a:pPr algn="ctr"/>
          <a:r>
            <a:rPr lang="ru-RU" sz="2000" dirty="0">
              <a:solidFill>
                <a:schemeClr val="tx1">
                  <a:lumMod val="75000"/>
                  <a:lumOff val="25000"/>
                </a:schemeClr>
              </a:solidFill>
            </a:rPr>
            <a:t>Единая цифровая платформа</a:t>
          </a:r>
        </a:p>
      </dgm:t>
    </dgm:pt>
    <dgm:pt modelId="{1C96DF7F-D506-4DC9-89D0-C6DC2E1D39B2}" type="parTrans" cxnId="{DBDD210A-1C02-40DC-AC77-9910AFDBABF6}">
      <dgm:prSet/>
      <dgm:spPr/>
      <dgm:t>
        <a:bodyPr/>
        <a:lstStyle/>
        <a:p>
          <a:endParaRPr lang="ru-RU"/>
        </a:p>
      </dgm:t>
    </dgm:pt>
    <dgm:pt modelId="{2E84AD87-C1FB-4866-832E-F00F414FF110}" type="sibTrans" cxnId="{DBDD210A-1C02-40DC-AC77-9910AFDBABF6}">
      <dgm:prSet/>
      <dgm:spPr/>
      <dgm:t>
        <a:bodyPr/>
        <a:lstStyle/>
        <a:p>
          <a:endParaRPr lang="ru-RU"/>
        </a:p>
      </dgm:t>
    </dgm:pt>
    <dgm:pt modelId="{860DCF99-9B5B-4152-8E3B-CB722C790EC2}">
      <dgm:prSet phldrT="[Текст]"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Бюро медико-социальной экспертизы</a:t>
          </a:r>
        </a:p>
      </dgm:t>
    </dgm:pt>
    <dgm:pt modelId="{F81110F9-9E84-4010-A7E9-70E6A94C9A84}" type="parTrans" cxnId="{363AEDE7-A0A0-4D9F-9FAE-96FA5A11E370}">
      <dgm:prSet/>
      <dgm:spPr/>
      <dgm:t>
        <a:bodyPr/>
        <a:lstStyle/>
        <a:p>
          <a:endParaRPr lang="ru-RU"/>
        </a:p>
      </dgm:t>
    </dgm:pt>
    <dgm:pt modelId="{19E4B64B-B1C7-47A4-8160-BB87B89EC90B}" type="sibTrans" cxnId="{363AEDE7-A0A0-4D9F-9FAE-96FA5A11E370}">
      <dgm:prSet/>
      <dgm:spPr/>
      <dgm:t>
        <a:bodyPr/>
        <a:lstStyle/>
        <a:p>
          <a:endParaRPr lang="ru-RU"/>
        </a:p>
      </dgm:t>
    </dgm:pt>
    <dgm:pt modelId="{864611AF-7D69-44E6-AABE-4782D06165BA}">
      <dgm:prSet phldrT="[Текст]"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Минздрав</a:t>
          </a:r>
          <a:r>
            <a:rPr lang="ru-RU" sz="1400" baseline="0" dirty="0">
              <a:solidFill>
                <a:schemeClr val="tx1">
                  <a:lumMod val="75000"/>
                  <a:lumOff val="25000"/>
                </a:schemeClr>
              </a:solidFill>
            </a:rPr>
            <a:t> России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646025-B1E3-447B-8EC8-63E691B09C43}" type="parTrans" cxnId="{4485A125-02FC-48C1-ACA4-D318284DDAA5}">
      <dgm:prSet/>
      <dgm:spPr/>
      <dgm:t>
        <a:bodyPr/>
        <a:lstStyle/>
        <a:p>
          <a:endParaRPr lang="ru-RU"/>
        </a:p>
      </dgm:t>
    </dgm:pt>
    <dgm:pt modelId="{F25B9A8F-AF6A-4678-8D98-16A332FEAFDB}" type="sibTrans" cxnId="{4485A125-02FC-48C1-ACA4-D318284DDAA5}">
      <dgm:prSet/>
      <dgm:spPr/>
      <dgm:t>
        <a:bodyPr/>
        <a:lstStyle/>
        <a:p>
          <a:endParaRPr lang="ru-RU"/>
        </a:p>
      </dgm:t>
    </dgm:pt>
    <dgm:pt modelId="{1EBBC1C9-D16D-422A-BA16-3846736E8A44}">
      <dgm:prSet phldrT="[Текст]"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ЗАГС</a:t>
          </a:r>
        </a:p>
      </dgm:t>
    </dgm:pt>
    <dgm:pt modelId="{79AFE005-67EC-485C-A50A-844533C0E04D}" type="parTrans" cxnId="{A03767EE-E2C2-44AE-BBBE-8B0F7D15045F}">
      <dgm:prSet/>
      <dgm:spPr/>
      <dgm:t>
        <a:bodyPr/>
        <a:lstStyle/>
        <a:p>
          <a:endParaRPr lang="ru-RU"/>
        </a:p>
      </dgm:t>
    </dgm:pt>
    <dgm:pt modelId="{BC1DE1F1-17E9-457D-9E5D-33C5393DE543}" type="sibTrans" cxnId="{A03767EE-E2C2-44AE-BBBE-8B0F7D15045F}">
      <dgm:prSet/>
      <dgm:spPr/>
      <dgm:t>
        <a:bodyPr/>
        <a:lstStyle/>
        <a:p>
          <a:endParaRPr lang="ru-RU"/>
        </a:p>
      </dgm:t>
    </dgm:pt>
    <dgm:pt modelId="{B9ED7102-1BE2-4155-A43F-A02BB4AAC585}">
      <dgm:prSet phldrT="[Текст]"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ТФОМС РД</a:t>
          </a:r>
        </a:p>
      </dgm:t>
    </dgm:pt>
    <dgm:pt modelId="{E6898B57-D7C8-4BB1-A872-9A807D5DA5DF}" type="parTrans" cxnId="{F0C52141-9F0E-456E-BD93-236CFFEFD5F9}">
      <dgm:prSet/>
      <dgm:spPr/>
      <dgm:t>
        <a:bodyPr/>
        <a:lstStyle/>
        <a:p>
          <a:endParaRPr lang="ru-RU"/>
        </a:p>
      </dgm:t>
    </dgm:pt>
    <dgm:pt modelId="{344D4F80-FFE1-4B18-ADE1-387894334BE9}" type="sibTrans" cxnId="{F0C52141-9F0E-456E-BD93-236CFFEFD5F9}">
      <dgm:prSet/>
      <dgm:spPr/>
      <dgm:t>
        <a:bodyPr/>
        <a:lstStyle/>
        <a:p>
          <a:endParaRPr lang="ru-RU"/>
        </a:p>
      </dgm:t>
    </dgm:pt>
    <dgm:pt modelId="{79236A76-7406-4D34-B951-E264949E34A8}">
      <dgm:prSet phldrT="[Текст]"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Пенсионный фонд</a:t>
          </a:r>
        </a:p>
      </dgm:t>
    </dgm:pt>
    <dgm:pt modelId="{21A1A12B-BE99-480A-A4BA-B0F9059414F5}" type="parTrans" cxnId="{2E7FB84B-B933-4FF9-AEFB-690DA5558270}">
      <dgm:prSet/>
      <dgm:spPr/>
      <dgm:t>
        <a:bodyPr/>
        <a:lstStyle/>
        <a:p>
          <a:endParaRPr lang="ru-RU"/>
        </a:p>
      </dgm:t>
    </dgm:pt>
    <dgm:pt modelId="{BAD8414D-6734-454B-8882-758FB7F2BB15}" type="sibTrans" cxnId="{2E7FB84B-B933-4FF9-AEFB-690DA5558270}">
      <dgm:prSet/>
      <dgm:spPr/>
      <dgm:t>
        <a:bodyPr/>
        <a:lstStyle/>
        <a:p>
          <a:endParaRPr lang="ru-RU"/>
        </a:p>
      </dgm:t>
    </dgm:pt>
    <dgm:pt modelId="{5D43D8A1-DEAF-4C39-9E5A-C678CDFE095B}">
      <dgm:prSet phldrT="[Текст]" custT="1"/>
      <dgm:spPr>
        <a:noFill/>
      </dgm:spPr>
      <dgm:t>
        <a:bodyPr/>
        <a:lstStyle/>
        <a:p>
          <a:pPr algn="ctr"/>
          <a:r>
            <a:rPr lang="ru-RU" sz="1400" dirty="0" err="1">
              <a:solidFill>
                <a:schemeClr val="tx1">
                  <a:lumMod val="75000"/>
                  <a:lumOff val="25000"/>
                </a:schemeClr>
              </a:solidFill>
            </a:rPr>
            <a:t>Росгвардия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04BB1A-EE97-4A67-81C2-C496FD52DAC3}" type="parTrans" cxnId="{C0E3B3FB-671E-48E3-B055-C4E8B4D47AFA}">
      <dgm:prSet/>
      <dgm:spPr/>
      <dgm:t>
        <a:bodyPr/>
        <a:lstStyle/>
        <a:p>
          <a:endParaRPr lang="ru-RU"/>
        </a:p>
      </dgm:t>
    </dgm:pt>
    <dgm:pt modelId="{FB360B98-9D06-468A-B260-CE6E0F395DCA}" type="sibTrans" cxnId="{C0E3B3FB-671E-48E3-B055-C4E8B4D47AFA}">
      <dgm:prSet/>
      <dgm:spPr/>
      <dgm:t>
        <a:bodyPr/>
        <a:lstStyle/>
        <a:p>
          <a:endParaRPr lang="ru-RU"/>
        </a:p>
      </dgm:t>
    </dgm:pt>
    <dgm:pt modelId="{8CE6DB2C-D37D-41CF-A63C-601AFE5A057C}">
      <dgm:prSet custT="1"/>
      <dgm:spPr>
        <a:noFill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Фонд социального страхования</a:t>
          </a:r>
        </a:p>
      </dgm:t>
    </dgm:pt>
    <dgm:pt modelId="{6AFCFED5-276A-4B81-AED4-6466DCC8214D}" type="parTrans" cxnId="{4AE12286-0E93-417D-837D-970E287CA8D9}">
      <dgm:prSet/>
      <dgm:spPr/>
      <dgm:t>
        <a:bodyPr/>
        <a:lstStyle/>
        <a:p>
          <a:endParaRPr lang="ru-RU"/>
        </a:p>
      </dgm:t>
    </dgm:pt>
    <dgm:pt modelId="{06F5D64C-D55A-4710-B010-63BF097531D6}" type="sibTrans" cxnId="{4AE12286-0E93-417D-837D-970E287CA8D9}">
      <dgm:prSet/>
      <dgm:spPr/>
      <dgm:t>
        <a:bodyPr/>
        <a:lstStyle/>
        <a:p>
          <a:endParaRPr lang="ru-RU"/>
        </a:p>
      </dgm:t>
    </dgm:pt>
    <dgm:pt modelId="{BA33BC9B-F455-4D7E-A9D3-7727B57AAAE6}">
      <dgm:prSet phldrT="[Текст]" custT="1"/>
      <dgm:spPr>
        <a:noFill/>
      </dgm:spPr>
      <dgm:t>
        <a:bodyPr/>
        <a:lstStyle/>
        <a:p>
          <a:pPr algn="ctr"/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84DD9B-1D9D-4870-AC2D-734FD4E6D0A4}" type="sibTrans" cxnId="{2BC98F60-1C78-4291-83F6-57764AF6849E}">
      <dgm:prSet/>
      <dgm:spPr/>
      <dgm:t>
        <a:bodyPr/>
        <a:lstStyle/>
        <a:p>
          <a:endParaRPr lang="ru-RU"/>
        </a:p>
      </dgm:t>
    </dgm:pt>
    <dgm:pt modelId="{142B9D6C-5BB1-45FD-B215-BBCF9B27394A}" type="parTrans" cxnId="{2BC98F60-1C78-4291-83F6-57764AF6849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EB65204-4084-4DF6-ADE9-201FD3B2B5BB}" type="pres">
      <dgm:prSet presAssocID="{CCDF1BA5-6EC7-489B-BAD0-F02CD6332820}" presName="composite" presStyleCnt="0">
        <dgm:presLayoutVars>
          <dgm:chMax val="1"/>
          <dgm:dir/>
          <dgm:resizeHandles val="exact"/>
        </dgm:presLayoutVars>
      </dgm:prSet>
      <dgm:spPr/>
    </dgm:pt>
    <dgm:pt modelId="{FCE18689-4DFB-450B-BE5C-1394627DEC04}" type="pres">
      <dgm:prSet presAssocID="{69234EFF-BC6E-4823-B269-61D412AC08FA}" presName="roof" presStyleLbl="dkBgShp" presStyleIdx="0" presStyleCnt="2" custLinFactNeighborX="253" custLinFactNeighborY="-6907"/>
      <dgm:spPr/>
    </dgm:pt>
    <dgm:pt modelId="{7D49193C-C66E-44C6-9624-C81023A28FD6}" type="pres">
      <dgm:prSet presAssocID="{69234EFF-BC6E-4823-B269-61D412AC08FA}" presName="pillars" presStyleCnt="0"/>
      <dgm:spPr/>
    </dgm:pt>
    <dgm:pt modelId="{20DF5940-CACD-4655-9CA8-F9845B0AF60A}" type="pres">
      <dgm:prSet presAssocID="{69234EFF-BC6E-4823-B269-61D412AC08FA}" presName="pillar1" presStyleLbl="node1" presStyleIdx="0" presStyleCnt="7" custScaleX="113673" custScaleY="39269" custLinFactNeighborX="-239" custLinFactNeighborY="24860">
        <dgm:presLayoutVars>
          <dgm:bulletEnabled val="1"/>
        </dgm:presLayoutVars>
      </dgm:prSet>
      <dgm:spPr/>
    </dgm:pt>
    <dgm:pt modelId="{CB848AB8-DE1D-487B-840B-2E3B23E5C865}" type="pres">
      <dgm:prSet presAssocID="{8CE6DB2C-D37D-41CF-A63C-601AFE5A057C}" presName="pillarX" presStyleLbl="node1" presStyleIdx="1" presStyleCnt="7" custScaleX="109335" custScaleY="27420" custLinFactNeighborX="4003" custLinFactNeighborY="18785">
        <dgm:presLayoutVars>
          <dgm:bulletEnabled val="1"/>
        </dgm:presLayoutVars>
      </dgm:prSet>
      <dgm:spPr/>
    </dgm:pt>
    <dgm:pt modelId="{D9E73ABB-2E8D-49E9-9EAD-94D19854EC19}" type="pres">
      <dgm:prSet presAssocID="{864611AF-7D69-44E6-AABE-4782D06165BA}" presName="pillarX" presStyleLbl="node1" presStyleIdx="2" presStyleCnt="7" custScaleY="18262" custLinFactNeighborX="4842" custLinFactNeighborY="14171">
        <dgm:presLayoutVars>
          <dgm:bulletEnabled val="1"/>
        </dgm:presLayoutVars>
      </dgm:prSet>
      <dgm:spPr/>
    </dgm:pt>
    <dgm:pt modelId="{5B35FE91-6298-4A93-A5D7-4BACFF8A3B69}" type="pres">
      <dgm:prSet presAssocID="{1EBBC1C9-D16D-422A-BA16-3846736E8A44}" presName="pillarX" presStyleLbl="node1" presStyleIdx="3" presStyleCnt="7" custScaleY="11987" custLinFactNeighborX="8541" custLinFactNeighborY="11207">
        <dgm:presLayoutVars>
          <dgm:bulletEnabled val="1"/>
        </dgm:presLayoutVars>
      </dgm:prSet>
      <dgm:spPr/>
    </dgm:pt>
    <dgm:pt modelId="{96C5E9B3-C2B9-4991-B551-43EAE753103C}" type="pres">
      <dgm:prSet presAssocID="{B9ED7102-1BE2-4155-A43F-A02BB4AAC585}" presName="pillarX" presStyleLbl="node1" presStyleIdx="4" presStyleCnt="7" custScaleY="11385" custLinFactNeighborX="8267" custLinFactNeighborY="10883">
        <dgm:presLayoutVars>
          <dgm:bulletEnabled val="1"/>
        </dgm:presLayoutVars>
      </dgm:prSet>
      <dgm:spPr/>
    </dgm:pt>
    <dgm:pt modelId="{56606D0B-7D54-4A7E-966B-60516497D337}" type="pres">
      <dgm:prSet presAssocID="{79236A76-7406-4D34-B951-E264949E34A8}" presName="pillarX" presStyleLbl="node1" presStyleIdx="5" presStyleCnt="7" custScaleX="119214" custScaleY="21777" custLinFactNeighborX="5099" custLinFactNeighborY="16012">
        <dgm:presLayoutVars>
          <dgm:bulletEnabled val="1"/>
        </dgm:presLayoutVars>
      </dgm:prSet>
      <dgm:spPr/>
    </dgm:pt>
    <dgm:pt modelId="{D43B46D6-D5C3-40A9-BE69-FA0B69460B72}" type="pres">
      <dgm:prSet presAssocID="{5D43D8A1-DEAF-4C39-9E5A-C678CDFE095B}" presName="pillarX" presStyleLbl="node1" presStyleIdx="6" presStyleCnt="7" custScaleX="110241" custScaleY="13283" custLinFactNeighborX="-999" custLinFactNeighborY="11843">
        <dgm:presLayoutVars>
          <dgm:bulletEnabled val="1"/>
        </dgm:presLayoutVars>
      </dgm:prSet>
      <dgm:spPr/>
    </dgm:pt>
    <dgm:pt modelId="{B581EC00-9253-45E4-AB73-C9FA9B2577ED}" type="pres">
      <dgm:prSet presAssocID="{69234EFF-BC6E-4823-B269-61D412AC08FA}" presName="base" presStyleLbl="dkBgShp" presStyleIdx="1" presStyleCnt="2"/>
      <dgm:spPr>
        <a:noFill/>
      </dgm:spPr>
    </dgm:pt>
  </dgm:ptLst>
  <dgm:cxnLst>
    <dgm:cxn modelId="{DBDD210A-1C02-40DC-AC77-9910AFDBABF6}" srcId="{CCDF1BA5-6EC7-489B-BAD0-F02CD6332820}" destId="{69234EFF-BC6E-4823-B269-61D412AC08FA}" srcOrd="0" destOrd="0" parTransId="{1C96DF7F-D506-4DC9-89D0-C6DC2E1D39B2}" sibTransId="{2E84AD87-C1FB-4866-832E-F00F414FF110}"/>
    <dgm:cxn modelId="{3FE60C22-B2E5-4A55-9FB0-4B0C715FE103}" type="presOf" srcId="{79236A76-7406-4D34-B951-E264949E34A8}" destId="{56606D0B-7D54-4A7E-966B-60516497D337}" srcOrd="0" destOrd="0" presId="urn:microsoft.com/office/officeart/2005/8/layout/hList3"/>
    <dgm:cxn modelId="{4485A125-02FC-48C1-ACA4-D318284DDAA5}" srcId="{69234EFF-BC6E-4823-B269-61D412AC08FA}" destId="{864611AF-7D69-44E6-AABE-4782D06165BA}" srcOrd="2" destOrd="0" parTransId="{E2646025-B1E3-447B-8EC8-63E691B09C43}" sibTransId="{F25B9A8F-AF6A-4678-8D98-16A332FEAFDB}"/>
    <dgm:cxn modelId="{2BC98F60-1C78-4291-83F6-57764AF6849E}" srcId="{79236A76-7406-4D34-B951-E264949E34A8}" destId="{BA33BC9B-F455-4D7E-A9D3-7727B57AAAE6}" srcOrd="0" destOrd="0" parTransId="{142B9D6C-5BB1-45FD-B215-BBCF9B27394A}" sibTransId="{9F84DD9B-1D9D-4870-AC2D-734FD4E6D0A4}"/>
    <dgm:cxn modelId="{F0C52141-9F0E-456E-BD93-236CFFEFD5F9}" srcId="{69234EFF-BC6E-4823-B269-61D412AC08FA}" destId="{B9ED7102-1BE2-4155-A43F-A02BB4AAC585}" srcOrd="4" destOrd="0" parTransId="{E6898B57-D7C8-4BB1-A872-9A807D5DA5DF}" sibTransId="{344D4F80-FFE1-4B18-ADE1-387894334BE9}"/>
    <dgm:cxn modelId="{2E7FB84B-B933-4FF9-AEFB-690DA5558270}" srcId="{69234EFF-BC6E-4823-B269-61D412AC08FA}" destId="{79236A76-7406-4D34-B951-E264949E34A8}" srcOrd="5" destOrd="0" parTransId="{21A1A12B-BE99-480A-A4BA-B0F9059414F5}" sibTransId="{BAD8414D-6734-454B-8882-758FB7F2BB15}"/>
    <dgm:cxn modelId="{0227F84F-E332-4ADC-AE3B-A4A88D314C63}" type="presOf" srcId="{1EBBC1C9-D16D-422A-BA16-3846736E8A44}" destId="{5B35FE91-6298-4A93-A5D7-4BACFF8A3B69}" srcOrd="0" destOrd="0" presId="urn:microsoft.com/office/officeart/2005/8/layout/hList3"/>
    <dgm:cxn modelId="{6F2E2C70-13C0-4F3F-82C7-31DE92203998}" type="presOf" srcId="{5D43D8A1-DEAF-4C39-9E5A-C678CDFE095B}" destId="{D43B46D6-D5C3-40A9-BE69-FA0B69460B72}" srcOrd="0" destOrd="0" presId="urn:microsoft.com/office/officeart/2005/8/layout/hList3"/>
    <dgm:cxn modelId="{1E19D774-4658-44B9-8B39-78C058E3EE02}" type="presOf" srcId="{864611AF-7D69-44E6-AABE-4782D06165BA}" destId="{D9E73ABB-2E8D-49E9-9EAD-94D19854EC19}" srcOrd="0" destOrd="0" presId="urn:microsoft.com/office/officeart/2005/8/layout/hList3"/>
    <dgm:cxn modelId="{5819377A-148C-4F74-8435-1EC5C1E56DA8}" type="presOf" srcId="{BA33BC9B-F455-4D7E-A9D3-7727B57AAAE6}" destId="{56606D0B-7D54-4A7E-966B-60516497D337}" srcOrd="0" destOrd="1" presId="urn:microsoft.com/office/officeart/2005/8/layout/hList3"/>
    <dgm:cxn modelId="{4AE12286-0E93-417D-837D-970E287CA8D9}" srcId="{69234EFF-BC6E-4823-B269-61D412AC08FA}" destId="{8CE6DB2C-D37D-41CF-A63C-601AFE5A057C}" srcOrd="1" destOrd="0" parTransId="{6AFCFED5-276A-4B81-AED4-6466DCC8214D}" sibTransId="{06F5D64C-D55A-4710-B010-63BF097531D6}"/>
    <dgm:cxn modelId="{0195F286-81EA-4C53-BDED-0FFDE407D45E}" type="presOf" srcId="{860DCF99-9B5B-4152-8E3B-CB722C790EC2}" destId="{20DF5940-CACD-4655-9CA8-F9845B0AF60A}" srcOrd="0" destOrd="0" presId="urn:microsoft.com/office/officeart/2005/8/layout/hList3"/>
    <dgm:cxn modelId="{770DBCA2-8398-40E8-9E52-505D47484B85}" type="presOf" srcId="{8CE6DB2C-D37D-41CF-A63C-601AFE5A057C}" destId="{CB848AB8-DE1D-487B-840B-2E3B23E5C865}" srcOrd="0" destOrd="0" presId="urn:microsoft.com/office/officeart/2005/8/layout/hList3"/>
    <dgm:cxn modelId="{202A5DB9-B817-4014-89E2-0F74AE8A6D03}" type="presOf" srcId="{69234EFF-BC6E-4823-B269-61D412AC08FA}" destId="{FCE18689-4DFB-450B-BE5C-1394627DEC04}" srcOrd="0" destOrd="0" presId="urn:microsoft.com/office/officeart/2005/8/layout/hList3"/>
    <dgm:cxn modelId="{0C0815C7-55A9-489A-8DB8-F6AF74DAE81F}" type="presOf" srcId="{B9ED7102-1BE2-4155-A43F-A02BB4AAC585}" destId="{96C5E9B3-C2B9-4991-B551-43EAE753103C}" srcOrd="0" destOrd="0" presId="urn:microsoft.com/office/officeart/2005/8/layout/hList3"/>
    <dgm:cxn modelId="{363AEDE7-A0A0-4D9F-9FAE-96FA5A11E370}" srcId="{69234EFF-BC6E-4823-B269-61D412AC08FA}" destId="{860DCF99-9B5B-4152-8E3B-CB722C790EC2}" srcOrd="0" destOrd="0" parTransId="{F81110F9-9E84-4010-A7E9-70E6A94C9A84}" sibTransId="{19E4B64B-B1C7-47A4-8160-BB87B89EC90B}"/>
    <dgm:cxn modelId="{A03767EE-E2C2-44AE-BBBE-8B0F7D15045F}" srcId="{69234EFF-BC6E-4823-B269-61D412AC08FA}" destId="{1EBBC1C9-D16D-422A-BA16-3846736E8A44}" srcOrd="3" destOrd="0" parTransId="{79AFE005-67EC-485C-A50A-844533C0E04D}" sibTransId="{BC1DE1F1-17E9-457D-9E5D-33C5393DE543}"/>
    <dgm:cxn modelId="{4F8C94F9-65D1-4372-8E84-60FB88BC0DD4}" type="presOf" srcId="{CCDF1BA5-6EC7-489B-BAD0-F02CD6332820}" destId="{5EB65204-4084-4DF6-ADE9-201FD3B2B5BB}" srcOrd="0" destOrd="0" presId="urn:microsoft.com/office/officeart/2005/8/layout/hList3"/>
    <dgm:cxn modelId="{C0E3B3FB-671E-48E3-B055-C4E8B4D47AFA}" srcId="{69234EFF-BC6E-4823-B269-61D412AC08FA}" destId="{5D43D8A1-DEAF-4C39-9E5A-C678CDFE095B}" srcOrd="6" destOrd="0" parTransId="{BE04BB1A-EE97-4A67-81C2-C496FD52DAC3}" sibTransId="{FB360B98-9D06-468A-B260-CE6E0F395DCA}"/>
    <dgm:cxn modelId="{6A4FDAD2-4F87-4F5D-B6D5-B72776D8B79E}" type="presParOf" srcId="{5EB65204-4084-4DF6-ADE9-201FD3B2B5BB}" destId="{FCE18689-4DFB-450B-BE5C-1394627DEC04}" srcOrd="0" destOrd="0" presId="urn:microsoft.com/office/officeart/2005/8/layout/hList3"/>
    <dgm:cxn modelId="{B1BCB3B5-B095-4979-8C9C-D0255B72F99C}" type="presParOf" srcId="{5EB65204-4084-4DF6-ADE9-201FD3B2B5BB}" destId="{7D49193C-C66E-44C6-9624-C81023A28FD6}" srcOrd="1" destOrd="0" presId="urn:microsoft.com/office/officeart/2005/8/layout/hList3"/>
    <dgm:cxn modelId="{2B687B17-2A04-42B7-8715-DE4FCB74B9ED}" type="presParOf" srcId="{7D49193C-C66E-44C6-9624-C81023A28FD6}" destId="{20DF5940-CACD-4655-9CA8-F9845B0AF60A}" srcOrd="0" destOrd="0" presId="urn:microsoft.com/office/officeart/2005/8/layout/hList3"/>
    <dgm:cxn modelId="{34DA4462-3E02-4874-BFA4-0AD2A585B919}" type="presParOf" srcId="{7D49193C-C66E-44C6-9624-C81023A28FD6}" destId="{CB848AB8-DE1D-487B-840B-2E3B23E5C865}" srcOrd="1" destOrd="0" presId="urn:microsoft.com/office/officeart/2005/8/layout/hList3"/>
    <dgm:cxn modelId="{7D8DBB30-0DFB-4397-8199-A1966FAC1A3A}" type="presParOf" srcId="{7D49193C-C66E-44C6-9624-C81023A28FD6}" destId="{D9E73ABB-2E8D-49E9-9EAD-94D19854EC19}" srcOrd="2" destOrd="0" presId="urn:microsoft.com/office/officeart/2005/8/layout/hList3"/>
    <dgm:cxn modelId="{94182DAC-98E7-4370-BE56-F4FD3ABC8DA0}" type="presParOf" srcId="{7D49193C-C66E-44C6-9624-C81023A28FD6}" destId="{5B35FE91-6298-4A93-A5D7-4BACFF8A3B69}" srcOrd="3" destOrd="0" presId="urn:microsoft.com/office/officeart/2005/8/layout/hList3"/>
    <dgm:cxn modelId="{E79D9385-2A40-4A3F-B874-6D1F8E5ADFD8}" type="presParOf" srcId="{7D49193C-C66E-44C6-9624-C81023A28FD6}" destId="{96C5E9B3-C2B9-4991-B551-43EAE753103C}" srcOrd="4" destOrd="0" presId="urn:microsoft.com/office/officeart/2005/8/layout/hList3"/>
    <dgm:cxn modelId="{CDCA3E1C-0BF1-4538-8477-59543877CA9F}" type="presParOf" srcId="{7D49193C-C66E-44C6-9624-C81023A28FD6}" destId="{56606D0B-7D54-4A7E-966B-60516497D337}" srcOrd="5" destOrd="0" presId="urn:microsoft.com/office/officeart/2005/8/layout/hList3"/>
    <dgm:cxn modelId="{4F3C6CB0-A67B-4614-8AA6-099A6869FAA7}" type="presParOf" srcId="{7D49193C-C66E-44C6-9624-C81023A28FD6}" destId="{D43B46D6-D5C3-40A9-BE69-FA0B69460B72}" srcOrd="6" destOrd="0" presId="urn:microsoft.com/office/officeart/2005/8/layout/hList3"/>
    <dgm:cxn modelId="{0F321DEB-36FE-41CF-B60E-B3FC363AD823}" type="presParOf" srcId="{5EB65204-4084-4DF6-ADE9-201FD3B2B5BB}" destId="{B581EC00-9253-45E4-AB73-C9FA9B2577ED}" srcOrd="2" destOrd="0" presId="urn:microsoft.com/office/officeart/2005/8/layout/hList3"/>
  </dgm:cxnLst>
  <dgm:bg/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18689-4DFB-450B-BE5C-1394627DEC04}">
      <dsp:nvSpPr>
        <dsp:cNvPr id="0" name=""/>
        <dsp:cNvSpPr/>
      </dsp:nvSpPr>
      <dsp:spPr>
        <a:xfrm>
          <a:off x="0" y="0"/>
          <a:ext cx="8209095" cy="9817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Единая цифровая платформа</a:t>
          </a:r>
        </a:p>
      </dsp:txBody>
      <dsp:txXfrm>
        <a:off x="0" y="0"/>
        <a:ext cx="8209095" cy="981704"/>
      </dsp:txXfrm>
    </dsp:sp>
    <dsp:sp modelId="{20DF5940-CACD-4655-9CA8-F9845B0AF60A}">
      <dsp:nvSpPr>
        <dsp:cNvPr id="0" name=""/>
        <dsp:cNvSpPr/>
      </dsp:nvSpPr>
      <dsp:spPr>
        <a:xfrm>
          <a:off x="0" y="2120222"/>
          <a:ext cx="1239343" cy="80956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Бюро медико-социальной экспертизы</a:t>
          </a:r>
        </a:p>
      </dsp:txBody>
      <dsp:txXfrm>
        <a:off x="0" y="2120222"/>
        <a:ext cx="1239343" cy="809561"/>
      </dsp:txXfrm>
    </dsp:sp>
    <dsp:sp modelId="{CB848AB8-DE1D-487B-840B-2E3B23E5C865}">
      <dsp:nvSpPr>
        <dsp:cNvPr id="0" name=""/>
        <dsp:cNvSpPr/>
      </dsp:nvSpPr>
      <dsp:spPr>
        <a:xfrm>
          <a:off x="1285593" y="2117119"/>
          <a:ext cx="1192047" cy="56528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Фонд социального страхования</a:t>
          </a:r>
        </a:p>
      </dsp:txBody>
      <dsp:txXfrm>
        <a:off x="1285593" y="2117119"/>
        <a:ext cx="1192047" cy="565285"/>
      </dsp:txXfrm>
    </dsp:sp>
    <dsp:sp modelId="{D9E73ABB-2E8D-49E9-9EAD-94D19854EC19}">
      <dsp:nvSpPr>
        <dsp:cNvPr id="0" name=""/>
        <dsp:cNvSpPr/>
      </dsp:nvSpPr>
      <dsp:spPr>
        <a:xfrm>
          <a:off x="2486787" y="2116398"/>
          <a:ext cx="1090270" cy="37648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Минздрав</a:t>
          </a:r>
          <a:r>
            <a:rPr lang="ru-RU" sz="1400" kern="1200" baseline="0" dirty="0">
              <a:solidFill>
                <a:schemeClr val="tx1">
                  <a:lumMod val="75000"/>
                  <a:lumOff val="25000"/>
                </a:schemeClr>
              </a:solidFill>
            </a:rPr>
            <a:t> России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86787" y="2116398"/>
        <a:ext cx="1090270" cy="376485"/>
      </dsp:txXfrm>
    </dsp:sp>
    <dsp:sp modelId="{5B35FE91-6298-4A93-A5D7-4BACFF8A3B69}">
      <dsp:nvSpPr>
        <dsp:cNvPr id="0" name=""/>
        <dsp:cNvSpPr/>
      </dsp:nvSpPr>
      <dsp:spPr>
        <a:xfrm>
          <a:off x="3617387" y="2119975"/>
          <a:ext cx="1090270" cy="24712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ЗАГС</a:t>
          </a:r>
        </a:p>
      </dsp:txBody>
      <dsp:txXfrm>
        <a:off x="3617387" y="2119975"/>
        <a:ext cx="1090270" cy="247121"/>
      </dsp:txXfrm>
    </dsp:sp>
    <dsp:sp modelId="{96C5E9B3-C2B9-4991-B551-43EAE753103C}">
      <dsp:nvSpPr>
        <dsp:cNvPr id="0" name=""/>
        <dsp:cNvSpPr/>
      </dsp:nvSpPr>
      <dsp:spPr>
        <a:xfrm>
          <a:off x="4704670" y="2119500"/>
          <a:ext cx="1090270" cy="23471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ТФОМС РД</a:t>
          </a:r>
        </a:p>
      </dsp:txBody>
      <dsp:txXfrm>
        <a:off x="4704670" y="2119500"/>
        <a:ext cx="1090270" cy="234710"/>
      </dsp:txXfrm>
    </dsp:sp>
    <dsp:sp modelId="{56606D0B-7D54-4A7E-966B-60516497D337}">
      <dsp:nvSpPr>
        <dsp:cNvPr id="0" name=""/>
        <dsp:cNvSpPr/>
      </dsp:nvSpPr>
      <dsp:spPr>
        <a:xfrm>
          <a:off x="5760401" y="2118119"/>
          <a:ext cx="1299754" cy="4489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Пенсионный фонд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60401" y="2118119"/>
        <a:ext cx="1299754" cy="448950"/>
      </dsp:txXfrm>
    </dsp:sp>
    <dsp:sp modelId="{D43B46D6-D5C3-40A9-BE69-FA0B69460B72}">
      <dsp:nvSpPr>
        <dsp:cNvPr id="0" name=""/>
        <dsp:cNvSpPr/>
      </dsp:nvSpPr>
      <dsp:spPr>
        <a:xfrm>
          <a:off x="6993671" y="2119727"/>
          <a:ext cx="1201925" cy="2738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Росгвардия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993671" y="2119727"/>
        <a:ext cx="1201925" cy="273839"/>
      </dsp:txXfrm>
    </dsp:sp>
    <dsp:sp modelId="{B581EC00-9253-45E4-AB73-C9FA9B2577ED}">
      <dsp:nvSpPr>
        <dsp:cNvPr id="0" name=""/>
        <dsp:cNvSpPr/>
      </dsp:nvSpPr>
      <dsp:spPr>
        <a:xfrm>
          <a:off x="0" y="3043284"/>
          <a:ext cx="8209095" cy="2290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67cae81758_2_48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6" name="Google Shape;376;g167cae81758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67cae81758_2_542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ru" sz="1050" dirty="0">
                <a:solidFill>
                  <a:schemeClr val="dk1"/>
                </a:solidFill>
              </a:rPr>
            </a:br>
            <a:br>
              <a:rPr lang="ru" sz="1050" dirty="0">
                <a:solidFill>
                  <a:schemeClr val="dk1"/>
                </a:solidFill>
              </a:rPr>
            </a:br>
            <a:endParaRPr dirty="0"/>
          </a:p>
        </p:txBody>
      </p:sp>
      <p:sp>
        <p:nvSpPr>
          <p:cNvPr id="681" name="Google Shape;681;g167cae81758_2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67cae81758_2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167cae81758_2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67cae81758_2_106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g167cae8175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67cae81758_2_78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08" name="Google Shape;408;g167cae8175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14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67cae81758_0_171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g167cae8175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139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67cae81758_0_918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167cae81758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0CF4C-2169-4B5B-9D35-26B58C7F0D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0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67cae81758_0_674:notes"/>
          <p:cNvSpPr txBox="1">
            <a:spLocks noGrp="1"/>
          </p:cNvSpPr>
          <p:nvPr>
            <p:ph type="body" idx="1"/>
          </p:nvPr>
        </p:nvSpPr>
        <p:spPr>
          <a:xfrm>
            <a:off x="514350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9" name="Google Shape;659;g167cae81758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46388" y="1219200"/>
            <a:ext cx="10836276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57200" y="457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586937"/>
            <a:ext cx="7886700" cy="30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67638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28"/>
          <p:cNvSpPr txBox="1"/>
          <p:nvPr/>
        </p:nvSpPr>
        <p:spPr>
          <a:xfrm>
            <a:off x="457200" y="2427600"/>
            <a:ext cx="82032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Здесь описывается, в чём суть модуля,</a:t>
            </a:r>
            <a:b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чего он создан, с какой целью он используется. Основную ценность для заказчика можно выделить синим цветом, чтобы акцентировать внимание</a:t>
            </a:r>
            <a:endParaRPr sz="2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 главном.</a:t>
            </a:r>
            <a:endParaRPr sz="2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46760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9"/>
          <p:cNvSpPr txBox="1"/>
          <p:nvPr/>
        </p:nvSpPr>
        <p:spPr>
          <a:xfrm>
            <a:off x="2980525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29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9"/>
          <p:cNvSpPr txBox="1"/>
          <p:nvPr/>
        </p:nvSpPr>
        <p:spPr>
          <a:xfrm>
            <a:off x="549345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29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46760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29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9"/>
          <p:cNvSpPr txBox="1"/>
          <p:nvPr/>
        </p:nvSpPr>
        <p:spPr>
          <a:xfrm>
            <a:off x="2980525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9"/>
          <p:cNvSpPr txBox="1"/>
          <p:nvPr/>
        </p:nvSpPr>
        <p:spPr>
          <a:xfrm>
            <a:off x="549345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">
  <p:cSld name="TITLE_AND_BODY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30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0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30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30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Google Shape;127;p30"/>
          <p:cNvCxnSpPr/>
          <p:nvPr/>
        </p:nvCxnSpPr>
        <p:spPr>
          <a:xfrm>
            <a:off x="579539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30"/>
          <p:cNvCxnSpPr/>
          <p:nvPr/>
        </p:nvCxnSpPr>
        <p:spPr>
          <a:xfrm>
            <a:off x="3099985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30"/>
          <p:cNvCxnSpPr/>
          <p:nvPr/>
        </p:nvCxnSpPr>
        <p:spPr>
          <a:xfrm>
            <a:off x="5612917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30"/>
          <p:cNvCxnSpPr/>
          <p:nvPr/>
        </p:nvCxnSpPr>
        <p:spPr>
          <a:xfrm>
            <a:off x="579539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30"/>
          <p:cNvCxnSpPr/>
          <p:nvPr/>
        </p:nvCxnSpPr>
        <p:spPr>
          <a:xfrm>
            <a:off x="3099985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30"/>
          <p:cNvCxnSpPr/>
          <p:nvPr/>
        </p:nvCxnSpPr>
        <p:spPr>
          <a:xfrm>
            <a:off x="5612917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311700" y="1986775"/>
            <a:ext cx="39999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4832399" y="1986775"/>
            <a:ext cx="39999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/>
          <p:nvPr/>
        </p:nvSpPr>
        <p:spPr>
          <a:xfrm>
            <a:off x="1861951" y="50"/>
            <a:ext cx="24048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358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/>
          <p:nvPr/>
        </p:nvSpPr>
        <p:spPr>
          <a:xfrm>
            <a:off x="1144225" y="1834000"/>
            <a:ext cx="1366500" cy="1366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Фото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32"/>
          <p:cNvSpPr txBox="1"/>
          <p:nvPr/>
        </p:nvSpPr>
        <p:spPr>
          <a:xfrm>
            <a:off x="3062400" y="1896700"/>
            <a:ext cx="4300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Имя Фамилия</a:t>
            </a:r>
            <a: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должность</a:t>
            </a:r>
            <a:b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Текст цитаты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457200" y="1389600"/>
            <a:ext cx="4697399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/>
          <p:nvPr/>
        </p:nvSpPr>
        <p:spPr>
          <a:xfrm>
            <a:off x="5630850" y="-125"/>
            <a:ext cx="3513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2057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50" name="Google Shape;150;p35"/>
          <p:cNvSpPr txBox="1"/>
          <p:nvPr/>
        </p:nvSpPr>
        <p:spPr>
          <a:xfrm>
            <a:off x="6131375" y="45720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6131375" y="793049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6131375" y="168597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6131375" y="202182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6131375" y="29147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35"/>
          <p:cNvSpPr txBox="1"/>
          <p:nvPr/>
        </p:nvSpPr>
        <p:spPr>
          <a:xfrm>
            <a:off x="6131375" y="32506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5"/>
          <p:cNvSpPr txBox="1"/>
          <p:nvPr/>
        </p:nvSpPr>
        <p:spPr>
          <a:xfrm>
            <a:off x="457200" y="2328600"/>
            <a:ext cx="458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Текст-заполнитель — это текст, который имеет некоторые характеристики реального письменного текста, но является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случайным набором слов или сгенерирован иным образом.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457200" y="4081199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 hasCustomPrompt="1"/>
          </p:nvPr>
        </p:nvSpPr>
        <p:spPr>
          <a:xfrm>
            <a:off x="457200" y="457200"/>
            <a:ext cx="3564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4452325" y="981425"/>
            <a:ext cx="42345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57200" y="457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28650" y="1586937"/>
            <a:ext cx="7886700" cy="30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TITLE_AND_BODY_2"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1657350" y="1383506"/>
            <a:ext cx="58293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2171700" y="2914650"/>
            <a:ext cx="48006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●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○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sldNum" idx="12"/>
          </p:nvPr>
        </p:nvSpPr>
        <p:spPr>
          <a:xfrm>
            <a:off x="6057900" y="4803219"/>
            <a:ext cx="160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4">
  <p:cSld name="5-4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>
            <a:spLocks noGrp="1"/>
          </p:cNvSpPr>
          <p:nvPr>
            <p:ph type="pic" idx="2"/>
          </p:nvPr>
        </p:nvSpPr>
        <p:spPr>
          <a:xfrm>
            <a:off x="4572800" y="0"/>
            <a:ext cx="4572900" cy="514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71" name="Google Shape;17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926" y="4667509"/>
            <a:ext cx="1543319" cy="3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647547" y="287795"/>
            <a:ext cx="3504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622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462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3"/>
          </p:nvPr>
        </p:nvSpPr>
        <p:spPr>
          <a:xfrm>
            <a:off x="660304" y="1865313"/>
            <a:ext cx="37083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622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462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67638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" name="Google Shape;256;p58"/>
          <p:cNvSpPr txBox="1"/>
          <p:nvPr/>
        </p:nvSpPr>
        <p:spPr>
          <a:xfrm>
            <a:off x="457200" y="2427600"/>
            <a:ext cx="82032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Здесь описывается, в чём суть модуля,</a:t>
            </a:r>
            <a:b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чего он создан, с какой целью он используется. Основную ценность для заказчика можно выделить синим цветом, чтобы акцентировать внимание</a:t>
            </a:r>
            <a:endParaRPr sz="2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 главном.</a:t>
            </a:r>
            <a:endParaRPr sz="21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9"/>
          <p:cNvSpPr txBox="1"/>
          <p:nvPr/>
        </p:nvSpPr>
        <p:spPr>
          <a:xfrm>
            <a:off x="46760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0" name="Google Shape;260;p59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59"/>
          <p:cNvSpPr txBox="1"/>
          <p:nvPr/>
        </p:nvSpPr>
        <p:spPr>
          <a:xfrm>
            <a:off x="2980525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2" name="Google Shape;262;p59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59"/>
          <p:cNvSpPr txBox="1"/>
          <p:nvPr/>
        </p:nvSpPr>
        <p:spPr>
          <a:xfrm>
            <a:off x="549345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4" name="Google Shape;264;p59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59"/>
          <p:cNvSpPr txBox="1"/>
          <p:nvPr/>
        </p:nvSpPr>
        <p:spPr>
          <a:xfrm>
            <a:off x="46760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6" name="Google Shape;266;p59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59"/>
          <p:cNvSpPr txBox="1"/>
          <p:nvPr/>
        </p:nvSpPr>
        <p:spPr>
          <a:xfrm>
            <a:off x="2980525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8" name="Google Shape;268;p59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59"/>
          <p:cNvSpPr txBox="1"/>
          <p:nvPr/>
        </p:nvSpPr>
        <p:spPr>
          <a:xfrm>
            <a:off x="549345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0" name="Google Shape;270;p59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">
  <p:cSld name="TITLE_AND_BODY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0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60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60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60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60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60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9" name="Google Shape;279;p60"/>
          <p:cNvCxnSpPr/>
          <p:nvPr/>
        </p:nvCxnSpPr>
        <p:spPr>
          <a:xfrm>
            <a:off x="579539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60"/>
          <p:cNvCxnSpPr/>
          <p:nvPr/>
        </p:nvCxnSpPr>
        <p:spPr>
          <a:xfrm>
            <a:off x="3099985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60"/>
          <p:cNvCxnSpPr/>
          <p:nvPr/>
        </p:nvCxnSpPr>
        <p:spPr>
          <a:xfrm>
            <a:off x="5612917" y="21799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60"/>
          <p:cNvCxnSpPr/>
          <p:nvPr/>
        </p:nvCxnSpPr>
        <p:spPr>
          <a:xfrm>
            <a:off x="579539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p60"/>
          <p:cNvCxnSpPr/>
          <p:nvPr/>
        </p:nvCxnSpPr>
        <p:spPr>
          <a:xfrm>
            <a:off x="3099985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p60"/>
          <p:cNvCxnSpPr/>
          <p:nvPr/>
        </p:nvCxnSpPr>
        <p:spPr>
          <a:xfrm>
            <a:off x="5612917" y="3500800"/>
            <a:ext cx="28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1"/>
          <p:cNvSpPr txBox="1">
            <a:spLocks noGrp="1"/>
          </p:cNvSpPr>
          <p:nvPr>
            <p:ph type="body" idx="1"/>
          </p:nvPr>
        </p:nvSpPr>
        <p:spPr>
          <a:xfrm>
            <a:off x="311700" y="1986775"/>
            <a:ext cx="39999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88" name="Google Shape;288;p61"/>
          <p:cNvSpPr txBox="1">
            <a:spLocks noGrp="1"/>
          </p:cNvSpPr>
          <p:nvPr>
            <p:ph type="body" idx="2"/>
          </p:nvPr>
        </p:nvSpPr>
        <p:spPr>
          <a:xfrm>
            <a:off x="4832399" y="1986775"/>
            <a:ext cx="39999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2"/>
          <p:cNvSpPr/>
          <p:nvPr/>
        </p:nvSpPr>
        <p:spPr>
          <a:xfrm>
            <a:off x="1861951" y="50"/>
            <a:ext cx="24048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358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2"/>
          <p:cNvSpPr/>
          <p:nvPr/>
        </p:nvSpPr>
        <p:spPr>
          <a:xfrm>
            <a:off x="1144225" y="1834000"/>
            <a:ext cx="1366500" cy="1366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Фото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62"/>
          <p:cNvSpPr txBox="1"/>
          <p:nvPr/>
        </p:nvSpPr>
        <p:spPr>
          <a:xfrm>
            <a:off x="3062400" y="1896700"/>
            <a:ext cx="4300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Имя Фамилия</a:t>
            </a:r>
            <a: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должность</a:t>
            </a:r>
            <a:b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Текст цитаты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6" name="Google Shape;296;p63"/>
          <p:cNvSpPr txBox="1">
            <a:spLocks noGrp="1"/>
          </p:cNvSpPr>
          <p:nvPr>
            <p:ph type="body" idx="1"/>
          </p:nvPr>
        </p:nvSpPr>
        <p:spPr>
          <a:xfrm>
            <a:off x="457200" y="1389600"/>
            <a:ext cx="4697399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5"/>
          <p:cNvSpPr/>
          <p:nvPr/>
        </p:nvSpPr>
        <p:spPr>
          <a:xfrm>
            <a:off x="5630850" y="-125"/>
            <a:ext cx="3513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42057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65"/>
          <p:cNvSpPr txBox="1"/>
          <p:nvPr/>
        </p:nvSpPr>
        <p:spPr>
          <a:xfrm>
            <a:off x="6131375" y="45720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3" name="Google Shape;303;p65"/>
          <p:cNvSpPr txBox="1"/>
          <p:nvPr/>
        </p:nvSpPr>
        <p:spPr>
          <a:xfrm>
            <a:off x="6131375" y="793049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65"/>
          <p:cNvSpPr txBox="1"/>
          <p:nvPr/>
        </p:nvSpPr>
        <p:spPr>
          <a:xfrm>
            <a:off x="6131375" y="168597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5" name="Google Shape;305;p65"/>
          <p:cNvSpPr txBox="1"/>
          <p:nvPr/>
        </p:nvSpPr>
        <p:spPr>
          <a:xfrm>
            <a:off x="6131375" y="202182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65"/>
          <p:cNvSpPr txBox="1"/>
          <p:nvPr/>
        </p:nvSpPr>
        <p:spPr>
          <a:xfrm>
            <a:off x="6131375" y="29147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 b="0" i="0" u="none" strike="noStrike" cap="non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7" name="Google Shape;307;p65"/>
          <p:cNvSpPr txBox="1"/>
          <p:nvPr/>
        </p:nvSpPr>
        <p:spPr>
          <a:xfrm>
            <a:off x="6131375" y="32506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65"/>
          <p:cNvSpPr txBox="1"/>
          <p:nvPr/>
        </p:nvSpPr>
        <p:spPr>
          <a:xfrm>
            <a:off x="457200" y="2328600"/>
            <a:ext cx="458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Текст-заполнитель — это текст, который имеет некоторые характеристики реального письменного текста, но является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случайным набором слов или сгенерирован иным образом.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6"/>
          <p:cNvSpPr txBox="1">
            <a:spLocks noGrp="1"/>
          </p:cNvSpPr>
          <p:nvPr>
            <p:ph type="body" idx="1"/>
          </p:nvPr>
        </p:nvSpPr>
        <p:spPr>
          <a:xfrm>
            <a:off x="457200" y="4081199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7"/>
          <p:cNvSpPr txBox="1">
            <a:spLocks noGrp="1"/>
          </p:cNvSpPr>
          <p:nvPr>
            <p:ph type="title" hasCustomPrompt="1"/>
          </p:nvPr>
        </p:nvSpPr>
        <p:spPr>
          <a:xfrm>
            <a:off x="457200" y="457200"/>
            <a:ext cx="35643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3" name="Google Shape;313;p67"/>
          <p:cNvSpPr txBox="1">
            <a:spLocks noGrp="1"/>
          </p:cNvSpPr>
          <p:nvPr>
            <p:ph type="body" idx="1"/>
          </p:nvPr>
        </p:nvSpPr>
        <p:spPr>
          <a:xfrm>
            <a:off x="4452325" y="981425"/>
            <a:ext cx="42345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TITLE_AND_BODY_2"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8"/>
          <p:cNvSpPr txBox="1">
            <a:spLocks noGrp="1"/>
          </p:cNvSpPr>
          <p:nvPr>
            <p:ph type="title"/>
          </p:nvPr>
        </p:nvSpPr>
        <p:spPr>
          <a:xfrm>
            <a:off x="1657350" y="1383506"/>
            <a:ext cx="58293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8"/>
          <p:cNvSpPr txBox="1">
            <a:spLocks noGrp="1"/>
          </p:cNvSpPr>
          <p:nvPr>
            <p:ph type="body" idx="1"/>
          </p:nvPr>
        </p:nvSpPr>
        <p:spPr>
          <a:xfrm>
            <a:off x="2171700" y="2914650"/>
            <a:ext cx="48006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6pPr>
            <a:lvl7pPr marL="3200400" lvl="6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●"/>
              <a:defRPr/>
            </a:lvl7pPr>
            <a:lvl8pPr marL="3657600" lvl="7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○"/>
              <a:defRPr/>
            </a:lvl8pPr>
            <a:lvl9pPr marL="4114800" lvl="8" indent="-2603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68"/>
          <p:cNvSpPr txBox="1">
            <a:spLocks noGrp="1"/>
          </p:cNvSpPr>
          <p:nvPr>
            <p:ph type="sldNum" idx="12"/>
          </p:nvPr>
        </p:nvSpPr>
        <p:spPr>
          <a:xfrm>
            <a:off x="6057900" y="4803219"/>
            <a:ext cx="1600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4">
  <p:cSld name="5-4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9"/>
          <p:cNvSpPr>
            <a:spLocks noGrp="1"/>
          </p:cNvSpPr>
          <p:nvPr>
            <p:ph type="pic" idx="2"/>
          </p:nvPr>
        </p:nvSpPr>
        <p:spPr>
          <a:xfrm>
            <a:off x="4572800" y="0"/>
            <a:ext cx="4572900" cy="514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320" name="Google Shape;320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926" y="4667509"/>
            <a:ext cx="1543319" cy="3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9"/>
          <p:cNvSpPr txBox="1">
            <a:spLocks noGrp="1"/>
          </p:cNvSpPr>
          <p:nvPr>
            <p:ph type="body" idx="1"/>
          </p:nvPr>
        </p:nvSpPr>
        <p:spPr>
          <a:xfrm>
            <a:off x="647547" y="287795"/>
            <a:ext cx="3504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622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462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69"/>
          <p:cNvSpPr txBox="1">
            <a:spLocks noGrp="1"/>
          </p:cNvSpPr>
          <p:nvPr>
            <p:ph type="body" idx="3"/>
          </p:nvPr>
        </p:nvSpPr>
        <p:spPr>
          <a:xfrm>
            <a:off x="660304" y="1865313"/>
            <a:ext cx="37083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622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146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1462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 type="title">
  <p:cSld name="TITL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6" name="Google Shape;346;p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7" name="Google Shape;347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4" name="Google Shape;354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7" name="Google Shape;357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1" name="Google Shape;361;p8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2" name="Google Shape;362;p8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6" name="Google Shape;366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9" name="Google Shape;369;p8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3"/>
          <p:cNvSpPr txBox="1">
            <a:spLocks noGrp="1"/>
          </p:cNvSpPr>
          <p:nvPr>
            <p:ph type="title"/>
          </p:nvPr>
        </p:nvSpPr>
        <p:spPr>
          <a:xfrm>
            <a:off x="457200" y="457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3"/>
          <p:cNvSpPr txBox="1">
            <a:spLocks noGrp="1"/>
          </p:cNvSpPr>
          <p:nvPr>
            <p:ph type="body" idx="1"/>
          </p:nvPr>
        </p:nvSpPr>
        <p:spPr>
          <a:xfrm>
            <a:off x="628650" y="1586937"/>
            <a:ext cx="7886700" cy="30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57200" y="1715500"/>
            <a:ext cx="8229600" cy="2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SemiBold"/>
              <a:buChar char="●"/>
              <a:defRPr sz="1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52" name="Google Shape;252;p56"/>
          <p:cNvSpPr txBox="1">
            <a:spLocks noGrp="1"/>
          </p:cNvSpPr>
          <p:nvPr>
            <p:ph type="body" idx="1"/>
          </p:nvPr>
        </p:nvSpPr>
        <p:spPr>
          <a:xfrm>
            <a:off x="457200" y="1715500"/>
            <a:ext cx="8229600" cy="2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SemiBold"/>
              <a:buChar char="●"/>
              <a:defRPr sz="1800" b="0" i="0" u="none" strike="noStrike" cap="non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4"/>
          <p:cNvSpPr txBox="1"/>
          <p:nvPr/>
        </p:nvSpPr>
        <p:spPr>
          <a:xfrm>
            <a:off x="423050" y="1234525"/>
            <a:ext cx="6147900" cy="1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r>
              <a:rPr lang="ru-RU" sz="3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Цифровая трансформация  здравоохранения Республики Дагестан</a:t>
            </a:r>
            <a:endParaRPr sz="21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379" name="Google Shape;379;p84"/>
          <p:cNvSpPr txBox="1"/>
          <p:nvPr/>
        </p:nvSpPr>
        <p:spPr>
          <a:xfrm>
            <a:off x="346850" y="4111700"/>
            <a:ext cx="42156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Мустафаев Эдуард Камилович</a:t>
            </a:r>
            <a:br>
              <a:rPr lang="ru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Директор РМИАЦ Республики Дагестан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75" y="457200"/>
            <a:ext cx="1444004" cy="4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4"/>
          <p:cNvPicPr preferRelativeResize="0"/>
          <p:nvPr/>
        </p:nvPicPr>
        <p:blipFill rotWithShape="1">
          <a:blip r:embed="rId4">
            <a:alphaModFix amt="47000"/>
          </a:blip>
          <a:srcRect t="3458" r="13925" b="11564"/>
          <a:stretch/>
        </p:blipFill>
        <p:spPr>
          <a:xfrm>
            <a:off x="5616049" y="0"/>
            <a:ext cx="35279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2FB44054-B933-4E43-85C1-6AAF75E2F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16706"/>
              </p:ext>
            </p:extLst>
          </p:nvPr>
        </p:nvGraphicFramePr>
        <p:xfrm>
          <a:off x="4466818" y="2651268"/>
          <a:ext cx="2951791" cy="196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85440" imgH="2856960" progId="">
                  <p:embed/>
                </p:oleObj>
              </mc:Choice>
              <mc:Fallback>
                <p:oleObj r:id="rId2" imgW="4285440" imgH="285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6818" y="2651268"/>
                        <a:ext cx="2951791" cy="196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6532-5391-4C17-A9F6-6E9B48C5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" y="76702"/>
            <a:ext cx="8750808" cy="1023647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+mn-lt"/>
              </a:rPr>
              <a:t>Подсистема «Центральный архив медицинских изображений (ЦАМИ)»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6E9BD4-B070-46E2-9F4F-750FCB20A4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4C549-B237-405F-BDBA-824E997D595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Google Shape;434;p86"/>
          <p:cNvSpPr txBox="1"/>
          <p:nvPr/>
        </p:nvSpPr>
        <p:spPr>
          <a:xfrm>
            <a:off x="267462" y="45321"/>
            <a:ext cx="8750808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Центральный архив медицинских изображений</a:t>
            </a:r>
          </a:p>
        </p:txBody>
      </p:sp>
      <p:sp>
        <p:nvSpPr>
          <p:cNvPr id="8" name="Google Shape;410;p86">
            <a:extLst>
              <a:ext uri="{FF2B5EF4-FFF2-40B4-BE49-F238E27FC236}">
                <a16:creationId xmlns:a16="http://schemas.microsoft.com/office/drawing/2014/main" id="{5059CAF8-A975-4CB6-86BC-B32BA8B67BF1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Picture 6" descr="О том, что такое сервер простыми словами. Серверный компьютер и серверное  приложение | IT-блог о веб-технологиях, серверах, протоколах, базах данных,  СУБД, SQL, компьютерных сетях, языках программирования и создание сайтов.">
            <a:extLst>
              <a:ext uri="{FF2B5EF4-FFF2-40B4-BE49-F238E27FC236}">
                <a16:creationId xmlns:a16="http://schemas.microsoft.com/office/drawing/2014/main" id="{149215E4-AC34-4291-8B9F-08427453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66" y="2839989"/>
            <a:ext cx="1661597" cy="13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A675D-19FA-498A-BC00-02FFE4C72636}"/>
              </a:ext>
            </a:extLst>
          </p:cNvPr>
          <p:cNvSpPr txBox="1"/>
          <p:nvPr/>
        </p:nvSpPr>
        <p:spPr>
          <a:xfrm>
            <a:off x="2560598" y="4137072"/>
            <a:ext cx="142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Центральный архив медицинских изображений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A57C63-EEDB-4B19-8180-FEEC0E257FB6}"/>
              </a:ext>
            </a:extLst>
          </p:cNvPr>
          <p:cNvSpPr txBox="1"/>
          <p:nvPr/>
        </p:nvSpPr>
        <p:spPr>
          <a:xfrm>
            <a:off x="7034930" y="3340712"/>
            <a:ext cx="198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Электронная</a:t>
            </a:r>
            <a:r>
              <a:rPr lang="ru-RU" dirty="0"/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медицинская</a:t>
            </a:r>
            <a:r>
              <a:rPr lang="ru-RU" dirty="0"/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карта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6D7990B1-82A9-4C34-B09E-5CAEE9A97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5"/>
          <a:stretch/>
        </p:blipFill>
        <p:spPr bwMode="auto">
          <a:xfrm>
            <a:off x="138281" y="2877786"/>
            <a:ext cx="1774389" cy="21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B554C9DE-0025-4B20-9C07-B5391ADD6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3"/>
          <a:stretch/>
        </p:blipFill>
        <p:spPr bwMode="auto">
          <a:xfrm>
            <a:off x="461550" y="695919"/>
            <a:ext cx="1414781" cy="21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1318DAEA-2AEA-4808-A3CF-E7CE90FEF424}"/>
              </a:ext>
            </a:extLst>
          </p:cNvPr>
          <p:cNvSpPr/>
          <p:nvPr/>
        </p:nvSpPr>
        <p:spPr>
          <a:xfrm>
            <a:off x="2195042" y="3580007"/>
            <a:ext cx="386039" cy="801018"/>
          </a:xfrm>
          <a:prstGeom prst="stripedRightArrow">
            <a:avLst>
              <a:gd name="adj1" fmla="val 50000"/>
              <a:gd name="adj2" fmla="val 40266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6508A9F-2D6B-4BA3-A932-507F98B06109}"/>
              </a:ext>
            </a:extLst>
          </p:cNvPr>
          <p:cNvSpPr/>
          <p:nvPr/>
        </p:nvSpPr>
        <p:spPr>
          <a:xfrm>
            <a:off x="186615" y="617755"/>
            <a:ext cx="1870293" cy="4449043"/>
          </a:xfrm>
          <a:prstGeom prst="roundRect">
            <a:avLst>
              <a:gd name="adj" fmla="val 567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Электронные медицинские карты | Клиника Онлайн - МИС для клиник и  медицинских центров">
            <a:extLst>
              <a:ext uri="{FF2B5EF4-FFF2-40B4-BE49-F238E27FC236}">
                <a16:creationId xmlns:a16="http://schemas.microsoft.com/office/drawing/2014/main" id="{9998A158-6136-449C-8FDC-9522290F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1" y="1440123"/>
            <a:ext cx="2354298" cy="20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елка: штриховая вправо 39">
            <a:extLst>
              <a:ext uri="{FF2B5EF4-FFF2-40B4-BE49-F238E27FC236}">
                <a16:creationId xmlns:a16="http://schemas.microsoft.com/office/drawing/2014/main" id="{842C1F66-C79D-4DB6-93A0-52AA9E054CFC}"/>
              </a:ext>
            </a:extLst>
          </p:cNvPr>
          <p:cNvSpPr/>
          <p:nvPr/>
        </p:nvSpPr>
        <p:spPr>
          <a:xfrm flipH="1">
            <a:off x="2183436" y="985352"/>
            <a:ext cx="1688422" cy="801018"/>
          </a:xfrm>
          <a:prstGeom prst="stripedRightArrow">
            <a:avLst>
              <a:gd name="adj1" fmla="val 50000"/>
              <a:gd name="adj2" fmla="val 40266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4" name="Picture 16" descr="Стоящий человек. изолированное понятие личности. человека на белом фоне.  векторная иллюстрация | Премиум векторы">
            <a:extLst>
              <a:ext uri="{FF2B5EF4-FFF2-40B4-BE49-F238E27FC236}">
                <a16:creationId xmlns:a16="http://schemas.microsoft.com/office/drawing/2014/main" id="{F8B91C31-9B6F-44CA-A886-F9B2FF730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t="5803" r="29742" b="5801"/>
          <a:stretch/>
        </p:blipFill>
        <p:spPr bwMode="auto">
          <a:xfrm flipH="1">
            <a:off x="4485859" y="575600"/>
            <a:ext cx="766558" cy="16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: изогнутая вправо 29">
            <a:extLst>
              <a:ext uri="{FF2B5EF4-FFF2-40B4-BE49-F238E27FC236}">
                <a16:creationId xmlns:a16="http://schemas.microsoft.com/office/drawing/2014/main" id="{D5E7B7B0-94CC-4F4F-8482-FD45C2988DEB}"/>
              </a:ext>
            </a:extLst>
          </p:cNvPr>
          <p:cNvSpPr/>
          <p:nvPr/>
        </p:nvSpPr>
        <p:spPr>
          <a:xfrm rot="2189134">
            <a:off x="5889694" y="995974"/>
            <a:ext cx="535439" cy="589010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изогнутая вправо 45">
            <a:extLst>
              <a:ext uri="{FF2B5EF4-FFF2-40B4-BE49-F238E27FC236}">
                <a16:creationId xmlns:a16="http://schemas.microsoft.com/office/drawing/2014/main" id="{4CDD52B8-71F1-40F5-8E18-BB92358BF35D}"/>
              </a:ext>
            </a:extLst>
          </p:cNvPr>
          <p:cNvSpPr/>
          <p:nvPr/>
        </p:nvSpPr>
        <p:spPr>
          <a:xfrm rot="13089567">
            <a:off x="6427514" y="1287920"/>
            <a:ext cx="611659" cy="62170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: штриховая вправо 46">
            <a:extLst>
              <a:ext uri="{FF2B5EF4-FFF2-40B4-BE49-F238E27FC236}">
                <a16:creationId xmlns:a16="http://schemas.microsoft.com/office/drawing/2014/main" id="{E9F911D8-80B8-420B-9852-3679AAE8CC89}"/>
              </a:ext>
            </a:extLst>
          </p:cNvPr>
          <p:cNvSpPr/>
          <p:nvPr/>
        </p:nvSpPr>
        <p:spPr>
          <a:xfrm>
            <a:off x="4074247" y="3580007"/>
            <a:ext cx="364573" cy="801018"/>
          </a:xfrm>
          <a:prstGeom prst="stripedRightArrow">
            <a:avLst>
              <a:gd name="adj1" fmla="val 50000"/>
              <a:gd name="adj2" fmla="val 40266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изогнутая вправо 47">
            <a:extLst>
              <a:ext uri="{FF2B5EF4-FFF2-40B4-BE49-F238E27FC236}">
                <a16:creationId xmlns:a16="http://schemas.microsoft.com/office/drawing/2014/main" id="{D673780B-EA88-4B5E-AD65-ED870578630F}"/>
              </a:ext>
            </a:extLst>
          </p:cNvPr>
          <p:cNvSpPr/>
          <p:nvPr/>
        </p:nvSpPr>
        <p:spPr>
          <a:xfrm rot="19713367">
            <a:off x="6103471" y="3610765"/>
            <a:ext cx="578566" cy="620267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изогнутая вправо 48">
            <a:extLst>
              <a:ext uri="{FF2B5EF4-FFF2-40B4-BE49-F238E27FC236}">
                <a16:creationId xmlns:a16="http://schemas.microsoft.com/office/drawing/2014/main" id="{148A2524-5A1E-4555-91D8-10BDA99D794D}"/>
              </a:ext>
            </a:extLst>
          </p:cNvPr>
          <p:cNvSpPr/>
          <p:nvPr/>
        </p:nvSpPr>
        <p:spPr>
          <a:xfrm rot="8798351">
            <a:off x="6635520" y="3183170"/>
            <a:ext cx="640789" cy="644461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14A8C5A-5F88-4AEB-AD91-E3F98CA93DE2}"/>
              </a:ext>
            </a:extLst>
          </p:cNvPr>
          <p:cNvSpPr/>
          <p:nvPr/>
        </p:nvSpPr>
        <p:spPr>
          <a:xfrm>
            <a:off x="822251" y="1623237"/>
            <a:ext cx="567070" cy="16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C31D734-E72D-4F1C-9FEC-79A8CA7CDD46}"/>
              </a:ext>
            </a:extLst>
          </p:cNvPr>
          <p:cNvSpPr/>
          <p:nvPr/>
        </p:nvSpPr>
        <p:spPr>
          <a:xfrm>
            <a:off x="838226" y="2600178"/>
            <a:ext cx="567070" cy="16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509B1E4-B61F-48C7-B803-03AD5CFB24C2}"/>
              </a:ext>
            </a:extLst>
          </p:cNvPr>
          <p:cNvSpPr/>
          <p:nvPr/>
        </p:nvSpPr>
        <p:spPr>
          <a:xfrm>
            <a:off x="838226" y="3817383"/>
            <a:ext cx="567070" cy="16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ECB0C77-7B30-4A4A-81C6-B03E472B6AFA}"/>
              </a:ext>
            </a:extLst>
          </p:cNvPr>
          <p:cNvSpPr/>
          <p:nvPr/>
        </p:nvSpPr>
        <p:spPr>
          <a:xfrm>
            <a:off x="815163" y="4848854"/>
            <a:ext cx="567070" cy="16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4EE5B9-7E6D-4C7C-8C79-98C4979D3C5B}"/>
              </a:ext>
            </a:extLst>
          </p:cNvPr>
          <p:cNvSpPr txBox="1"/>
          <p:nvPr/>
        </p:nvSpPr>
        <p:spPr>
          <a:xfrm>
            <a:off x="4735165" y="4552570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Врач-диагност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34FE77-95A4-4644-BC7D-92F7AE9E5658}"/>
              </a:ext>
            </a:extLst>
          </p:cNvPr>
          <p:cNvSpPr txBox="1"/>
          <p:nvPr/>
        </p:nvSpPr>
        <p:spPr>
          <a:xfrm>
            <a:off x="4158014" y="2161077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Пациент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9D88D6-C242-4DB9-884C-CBB2602670E4}"/>
              </a:ext>
            </a:extLst>
          </p:cNvPr>
          <p:cNvSpPr txBox="1"/>
          <p:nvPr/>
        </p:nvSpPr>
        <p:spPr>
          <a:xfrm>
            <a:off x="436844" y="1588114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Рентген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7FF4D2-AE86-4F71-BDFA-A20A89E56815}"/>
              </a:ext>
            </a:extLst>
          </p:cNvPr>
          <p:cNvSpPr txBox="1"/>
          <p:nvPr/>
        </p:nvSpPr>
        <p:spPr>
          <a:xfrm>
            <a:off x="436844" y="2554850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УЗИ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E7F848-D129-4842-B005-91E4894FECC6}"/>
              </a:ext>
            </a:extLst>
          </p:cNvPr>
          <p:cNvSpPr txBox="1"/>
          <p:nvPr/>
        </p:nvSpPr>
        <p:spPr>
          <a:xfrm>
            <a:off x="436844" y="3784444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МРТ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DD7061-B391-4D3C-83C4-71466605484C}"/>
              </a:ext>
            </a:extLst>
          </p:cNvPr>
          <p:cNvSpPr txBox="1"/>
          <p:nvPr/>
        </p:nvSpPr>
        <p:spPr>
          <a:xfrm>
            <a:off x="405553" y="4769617"/>
            <a:ext cx="142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КТ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DC6C29-EEAB-4414-A2FF-4C83E6A8B73F}"/>
              </a:ext>
            </a:extLst>
          </p:cNvPr>
          <p:cNvSpPr txBox="1"/>
          <p:nvPr/>
        </p:nvSpPr>
        <p:spPr>
          <a:xfrm>
            <a:off x="6676246" y="948247"/>
            <a:ext cx="2828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 sz="1050" dirty="0"/>
              <a:t>Портал Госуслуг</a:t>
            </a:r>
          </a:p>
          <a:p>
            <a:pPr algn="l"/>
            <a:r>
              <a:rPr lang="ru-RU" sz="1050" dirty="0"/>
              <a:t>    Региональный портал медуслуг</a:t>
            </a:r>
          </a:p>
          <a:p>
            <a:pPr algn="l"/>
            <a:r>
              <a:rPr lang="ru-RU" sz="1050" dirty="0"/>
              <a:t>       Мобильное 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48026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6532-5391-4C17-A9F6-6E9B48C5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" y="76702"/>
            <a:ext cx="8750808" cy="1023647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+mn-lt"/>
              </a:rPr>
              <a:t>Подсистема «Центральный архив медицинских изображений (ЦАМИ)»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6E9BD4-B070-46E2-9F4F-750FCB20A4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4C549-B237-405F-BDBA-824E997D595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Google Shape;434;p86"/>
          <p:cNvSpPr txBox="1"/>
          <p:nvPr/>
        </p:nvSpPr>
        <p:spPr>
          <a:xfrm>
            <a:off x="267462" y="45321"/>
            <a:ext cx="8750808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Лабораторная информационная система</a:t>
            </a:r>
          </a:p>
        </p:txBody>
      </p:sp>
      <p:sp>
        <p:nvSpPr>
          <p:cNvPr id="8" name="Google Shape;410;p86">
            <a:extLst>
              <a:ext uri="{FF2B5EF4-FFF2-40B4-BE49-F238E27FC236}">
                <a16:creationId xmlns:a16="http://schemas.microsoft.com/office/drawing/2014/main" id="{5059CAF8-A975-4CB6-86BC-B32BA8B67BF1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204" name="Picture 12" descr="Ученые, работающие концепции">
            <a:extLst>
              <a:ext uri="{FF2B5EF4-FFF2-40B4-BE49-F238E27FC236}">
                <a16:creationId xmlns:a16="http://schemas.microsoft.com/office/drawing/2014/main" id="{8AE95D48-E9E4-457F-9DA5-8F0D18038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" y="734597"/>
            <a:ext cx="3613784" cy="24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Иллюстрированная концепция биотехнологии в плоском дизайне">
            <a:extLst>
              <a:ext uri="{FF2B5EF4-FFF2-40B4-BE49-F238E27FC236}">
                <a16:creationId xmlns:a16="http://schemas.microsoft.com/office/drawing/2014/main" id="{5503B181-4C0E-4116-9B11-3448EC05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59010"/>
            <a:ext cx="228219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Google Shape;464;p88">
            <a:extLst>
              <a:ext uri="{FF2B5EF4-FFF2-40B4-BE49-F238E27FC236}">
                <a16:creationId xmlns:a16="http://schemas.microsoft.com/office/drawing/2014/main" id="{A651A928-D52B-4B48-83F6-49564E3CDA2E}"/>
              </a:ext>
            </a:extLst>
          </p:cNvPr>
          <p:cNvSpPr txBox="1"/>
          <p:nvPr/>
        </p:nvSpPr>
        <p:spPr>
          <a:xfrm>
            <a:off x="458631" y="3151904"/>
            <a:ext cx="4639842" cy="171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ru-RU" dirty="0">
                <a:sym typeface="Helvetica Neue"/>
              </a:rPr>
              <a:t>   Автоматический обмен сведениями и результатами лабораторных исследований с Единой цифровой платформой производят </a:t>
            </a:r>
            <a:r>
              <a:rPr lang="ru-RU" dirty="0">
                <a:solidFill>
                  <a:srgbClr val="FF0000"/>
                </a:solidFill>
                <a:sym typeface="Helvetica Neue"/>
              </a:rPr>
              <a:t>183</a:t>
            </a:r>
            <a:r>
              <a:rPr lang="ru-RU" dirty="0">
                <a:sym typeface="Helvetica Neue"/>
              </a:rPr>
              <a:t> единиц современной лабораторной техники. В 2022 году планируется подключение еще </a:t>
            </a:r>
            <a:r>
              <a:rPr lang="ru-RU" dirty="0">
                <a:solidFill>
                  <a:srgbClr val="FF0000"/>
                </a:solidFill>
                <a:sym typeface="Helvetica Neue"/>
              </a:rPr>
              <a:t>56</a:t>
            </a:r>
            <a:r>
              <a:rPr lang="ru-RU" dirty="0">
                <a:sym typeface="Helvetica Neue"/>
              </a:rPr>
              <a:t> лабораторных анализаторов</a:t>
            </a:r>
            <a:endParaRPr dirty="0">
              <a:sym typeface="Helvetica Neue"/>
            </a:endParaRPr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:a16="http://schemas.microsoft.com/office/drawing/2014/main" id="{2BE10E4D-5CB9-41E0-A982-54C8C4B2B7EA}"/>
              </a:ext>
            </a:extLst>
          </p:cNvPr>
          <p:cNvSpPr/>
          <p:nvPr/>
        </p:nvSpPr>
        <p:spPr>
          <a:xfrm>
            <a:off x="405291" y="3202088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Google Shape;464;p88">
            <a:extLst>
              <a:ext uri="{FF2B5EF4-FFF2-40B4-BE49-F238E27FC236}">
                <a16:creationId xmlns:a16="http://schemas.microsoft.com/office/drawing/2014/main" id="{D0C994EA-913D-4D06-B580-2C0B199E76A8}"/>
              </a:ext>
            </a:extLst>
          </p:cNvPr>
          <p:cNvSpPr txBox="1"/>
          <p:nvPr/>
        </p:nvSpPr>
        <p:spPr>
          <a:xfrm>
            <a:off x="5189580" y="1034652"/>
            <a:ext cx="3954420" cy="102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ru-RU" dirty="0">
                <a:sym typeface="Helvetica Neue"/>
              </a:rPr>
              <a:t>   За 9 месяцев 2022 года в информационную систему внесено более </a:t>
            </a:r>
            <a:r>
              <a:rPr lang="ru-RU" dirty="0">
                <a:solidFill>
                  <a:srgbClr val="FF0000"/>
                </a:solidFill>
                <a:sym typeface="Helvetica Neue"/>
              </a:rPr>
              <a:t>1 млн </a:t>
            </a:r>
            <a:r>
              <a:rPr lang="ru-RU" dirty="0">
                <a:sym typeface="Helvetica Neue"/>
              </a:rPr>
              <a:t>лабораторных исследований</a:t>
            </a:r>
            <a:endParaRPr dirty="0">
              <a:sym typeface="Helvetica Neue"/>
            </a:endParaRPr>
          </a:p>
        </p:txBody>
      </p:sp>
      <p:sp>
        <p:nvSpPr>
          <p:cNvPr id="51" name="Стрелка: пятиугольник 50">
            <a:extLst>
              <a:ext uri="{FF2B5EF4-FFF2-40B4-BE49-F238E27FC236}">
                <a16:creationId xmlns:a16="http://schemas.microsoft.com/office/drawing/2014/main" id="{2578BE9D-C6F6-4F99-8583-B228448D48BA}"/>
              </a:ext>
            </a:extLst>
          </p:cNvPr>
          <p:cNvSpPr/>
          <p:nvPr/>
        </p:nvSpPr>
        <p:spPr>
          <a:xfrm>
            <a:off x="5098473" y="1115397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5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нтернет-врач плоский дизайн">
            <a:extLst>
              <a:ext uri="{FF2B5EF4-FFF2-40B4-BE49-F238E27FC236}">
                <a16:creationId xmlns:a16="http://schemas.microsoft.com/office/drawing/2014/main" id="{412978EC-3E40-4F34-971D-B55BE0B17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13065" r="15253" b="12592"/>
          <a:stretch/>
        </p:blipFill>
        <p:spPr bwMode="auto">
          <a:xfrm>
            <a:off x="6009197" y="1497166"/>
            <a:ext cx="2280173" cy="24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34;p86">
            <a:extLst>
              <a:ext uri="{FF2B5EF4-FFF2-40B4-BE49-F238E27FC236}">
                <a16:creationId xmlns:a16="http://schemas.microsoft.com/office/drawing/2014/main" id="{8032B5C9-149A-42FA-A3F5-5CAA24AFFA95}"/>
              </a:ext>
            </a:extLst>
          </p:cNvPr>
          <p:cNvSpPr txBox="1"/>
          <p:nvPr/>
        </p:nvSpPr>
        <p:spPr>
          <a:xfrm>
            <a:off x="146903" y="126042"/>
            <a:ext cx="8256900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Телемедицинские консультации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64;p88">
            <a:extLst>
              <a:ext uri="{FF2B5EF4-FFF2-40B4-BE49-F238E27FC236}">
                <a16:creationId xmlns:a16="http://schemas.microsoft.com/office/drawing/2014/main" id="{BE761C71-6035-45CD-AE03-00DE49729538}"/>
              </a:ext>
            </a:extLst>
          </p:cNvPr>
          <p:cNvSpPr txBox="1"/>
          <p:nvPr/>
        </p:nvSpPr>
        <p:spPr>
          <a:xfrm>
            <a:off x="292375" y="4107592"/>
            <a:ext cx="4639842" cy="7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ru-RU" dirty="0">
                <a:sym typeface="Helvetica Neue"/>
              </a:rPr>
              <a:t>   За 9 месяцев 2022 года проведено более </a:t>
            </a:r>
            <a:r>
              <a:rPr lang="ru-RU" dirty="0">
                <a:solidFill>
                  <a:srgbClr val="FF0000"/>
                </a:solidFill>
                <a:sym typeface="Helvetica Neue"/>
              </a:rPr>
              <a:t>1 тыс. </a:t>
            </a:r>
            <a:r>
              <a:rPr lang="ru-RU" dirty="0">
                <a:sym typeface="Helvetica Neue"/>
              </a:rPr>
              <a:t>телемедицинских консультаций в формате врач-врач</a:t>
            </a:r>
            <a:endParaRPr dirty="0">
              <a:sym typeface="Helvetica Neue"/>
            </a:endParaRPr>
          </a:p>
        </p:txBody>
      </p:sp>
      <p:sp>
        <p:nvSpPr>
          <p:cNvPr id="15" name="Google Shape;410;p86">
            <a:extLst>
              <a:ext uri="{FF2B5EF4-FFF2-40B4-BE49-F238E27FC236}">
                <a16:creationId xmlns:a16="http://schemas.microsoft.com/office/drawing/2014/main" id="{568B9DDC-A1D3-4F6E-A572-9FDFCED4474C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" name="Google Shape;464;p88">
            <a:extLst>
              <a:ext uri="{FF2B5EF4-FFF2-40B4-BE49-F238E27FC236}">
                <a16:creationId xmlns:a16="http://schemas.microsoft.com/office/drawing/2014/main" id="{C870AE13-3637-445E-AAE6-74741F108207}"/>
              </a:ext>
            </a:extLst>
          </p:cNvPr>
          <p:cNvSpPr txBox="1"/>
          <p:nvPr/>
        </p:nvSpPr>
        <p:spPr>
          <a:xfrm>
            <a:off x="5539922" y="876126"/>
            <a:ext cx="2749448" cy="41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Формат: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Врач-пациент</a:t>
            </a:r>
            <a:endParaRPr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1030" name="Picture 6" descr="Медицинская видеоконференция. онлайн-встреча врачей с компьютерным  приложением, веб-консультация. интернет-семинар по работе со специалистом  больницы. телемедицина, диагностика, медицинский совет, телемедицина,  векторное понятие | Премиум векторы">
            <a:extLst>
              <a:ext uri="{FF2B5EF4-FFF2-40B4-BE49-F238E27FC236}">
                <a16:creationId xmlns:a16="http://schemas.microsoft.com/office/drawing/2014/main" id="{C3A82E1E-E5F7-4C83-9B9F-7B3971972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3474" r="6898"/>
          <a:stretch/>
        </p:blipFill>
        <p:spPr bwMode="auto">
          <a:xfrm>
            <a:off x="589718" y="1543082"/>
            <a:ext cx="3682732" cy="20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464;p88">
            <a:extLst>
              <a:ext uri="{FF2B5EF4-FFF2-40B4-BE49-F238E27FC236}">
                <a16:creationId xmlns:a16="http://schemas.microsoft.com/office/drawing/2014/main" id="{B40B6F9B-D0B4-4BFE-9BDC-9C0662B056AA}"/>
              </a:ext>
            </a:extLst>
          </p:cNvPr>
          <p:cNvSpPr txBox="1"/>
          <p:nvPr/>
        </p:nvSpPr>
        <p:spPr>
          <a:xfrm>
            <a:off x="589718" y="891182"/>
            <a:ext cx="2749448" cy="52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Формат: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Врач-врач</a:t>
            </a:r>
          </a:p>
        </p:txBody>
      </p:sp>
      <p:sp>
        <p:nvSpPr>
          <p:cNvPr id="25" name="Google Shape;464;p88">
            <a:extLst>
              <a:ext uri="{FF2B5EF4-FFF2-40B4-BE49-F238E27FC236}">
                <a16:creationId xmlns:a16="http://schemas.microsoft.com/office/drawing/2014/main" id="{0CA09438-6CA5-48A2-B010-B48799C62B1A}"/>
              </a:ext>
            </a:extLst>
          </p:cNvPr>
          <p:cNvSpPr txBox="1"/>
          <p:nvPr/>
        </p:nvSpPr>
        <p:spPr>
          <a:xfrm>
            <a:off x="5189580" y="4107592"/>
            <a:ext cx="3954420" cy="46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ru-RU" dirty="0">
                <a:sym typeface="Helvetica Neue"/>
              </a:rPr>
              <a:t>   Планируется реализовать в текущем году</a:t>
            </a:r>
            <a:endParaRPr dirty="0">
              <a:sym typeface="Helvetica Neue"/>
            </a:endParaRPr>
          </a:p>
        </p:txBody>
      </p:sp>
      <p:sp>
        <p:nvSpPr>
          <p:cNvPr id="26" name="Стрелка: пятиугольник 25">
            <a:extLst>
              <a:ext uri="{FF2B5EF4-FFF2-40B4-BE49-F238E27FC236}">
                <a16:creationId xmlns:a16="http://schemas.microsoft.com/office/drawing/2014/main" id="{CE939FD5-A2C3-42C7-97A9-C29D613043D3}"/>
              </a:ext>
            </a:extLst>
          </p:cNvPr>
          <p:cNvSpPr/>
          <p:nvPr/>
        </p:nvSpPr>
        <p:spPr>
          <a:xfrm>
            <a:off x="230031" y="4173676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пятиугольник 26">
            <a:extLst>
              <a:ext uri="{FF2B5EF4-FFF2-40B4-BE49-F238E27FC236}">
                <a16:creationId xmlns:a16="http://schemas.microsoft.com/office/drawing/2014/main" id="{C3788667-5B77-4A23-8F33-2A506C40B630}"/>
              </a:ext>
            </a:extLst>
          </p:cNvPr>
          <p:cNvSpPr/>
          <p:nvPr/>
        </p:nvSpPr>
        <p:spPr>
          <a:xfrm>
            <a:off x="5128664" y="4169850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8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ерсонал скорой помощи. пара врачей. иллюстрация в плоском стиле">
            <a:extLst>
              <a:ext uri="{FF2B5EF4-FFF2-40B4-BE49-F238E27FC236}">
                <a16:creationId xmlns:a16="http://schemas.microsoft.com/office/drawing/2014/main" id="{698FB8EF-FFA1-4B42-A43D-AC8D3E81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8" y="1055271"/>
            <a:ext cx="4240337" cy="25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34;p86">
            <a:extLst>
              <a:ext uri="{FF2B5EF4-FFF2-40B4-BE49-F238E27FC236}">
                <a16:creationId xmlns:a16="http://schemas.microsoft.com/office/drawing/2014/main" id="{8032B5C9-149A-42FA-A3F5-5CAA24AFFA95}"/>
              </a:ext>
            </a:extLst>
          </p:cNvPr>
          <p:cNvSpPr txBox="1"/>
          <p:nvPr/>
        </p:nvSpPr>
        <p:spPr>
          <a:xfrm>
            <a:off x="364531" y="223275"/>
            <a:ext cx="82569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Скорая медицинская помощь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64;p88">
            <a:extLst>
              <a:ext uri="{FF2B5EF4-FFF2-40B4-BE49-F238E27FC236}">
                <a16:creationId xmlns:a16="http://schemas.microsoft.com/office/drawing/2014/main" id="{C8DBE920-3FB1-43E3-8327-D8570821D045}"/>
              </a:ext>
            </a:extLst>
          </p:cNvPr>
          <p:cNvSpPr txBox="1"/>
          <p:nvPr/>
        </p:nvSpPr>
        <p:spPr>
          <a:xfrm>
            <a:off x="4815847" y="1191676"/>
            <a:ext cx="4226464" cy="254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sym typeface="Helvetica Neue"/>
              </a:rPr>
              <a:t>В Дагестане внедрена единая информационная система скорой медицинской помощи, в которой работают: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sym typeface="Helvetica Neue"/>
            </a:endParaRPr>
          </a:p>
          <a:p>
            <a:pPr lvl="1"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sym typeface="Helvetica Neue"/>
              </a:rPr>
              <a:t>Дагестанский центр медицины катастроф </a:t>
            </a:r>
          </a:p>
          <a:p>
            <a:pPr lvl="1">
              <a:spcAft>
                <a:spcPts val="600"/>
              </a:spcAft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sym typeface="Helvetica Neue"/>
            </a:endParaRPr>
          </a:p>
          <a:p>
            <a:pPr lvl="1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Helvetica Neue"/>
                <a:sym typeface="Helvetica Neue"/>
              </a:rPr>
              <a:t>5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sym typeface="Helvetica Neue"/>
              </a:rPr>
              <a:t> межрайонных станций скорой медицинской помощи</a:t>
            </a:r>
          </a:p>
          <a:p>
            <a:pPr lvl="1">
              <a:spcAft>
                <a:spcPts val="600"/>
              </a:spcAft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sym typeface="Helvetica Neue"/>
            </a:endParaRPr>
          </a:p>
          <a:p>
            <a:pPr lvl="1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Helvetica Neue"/>
                <a:sym typeface="Helvetica Neue"/>
              </a:rPr>
              <a:t>42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sym typeface="Helvetica Neue"/>
              </a:rPr>
              <a:t> отделения скорой медицинской помощи при городских и районных больницах</a:t>
            </a:r>
          </a:p>
        </p:txBody>
      </p:sp>
      <p:sp>
        <p:nvSpPr>
          <p:cNvPr id="16" name="Google Shape;464;p88">
            <a:extLst>
              <a:ext uri="{FF2B5EF4-FFF2-40B4-BE49-F238E27FC236}">
                <a16:creationId xmlns:a16="http://schemas.microsoft.com/office/drawing/2014/main" id="{C8DBE920-3FB1-43E3-8327-D8570821D045}"/>
              </a:ext>
            </a:extLst>
          </p:cNvPr>
          <p:cNvSpPr txBox="1"/>
          <p:nvPr/>
        </p:nvSpPr>
        <p:spPr>
          <a:xfrm>
            <a:off x="695372" y="4014523"/>
            <a:ext cx="8256900" cy="76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Helvetica Neue"/>
                <a:sym typeface="Helvetica Neue"/>
              </a:rPr>
              <a:t>473 181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выездов скорой медицинской помощи зафиксировано в информационной за 9 месяцев 2022 года</a:t>
            </a:r>
          </a:p>
        </p:txBody>
      </p:sp>
      <p:sp>
        <p:nvSpPr>
          <p:cNvPr id="6" name="Google Shape;410;p86">
            <a:extLst>
              <a:ext uri="{FF2B5EF4-FFF2-40B4-BE49-F238E27FC236}">
                <a16:creationId xmlns:a16="http://schemas.microsoft.com/office/drawing/2014/main" id="{5655A897-58F7-40D8-9734-42F70790195C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AFDCD1DD-F8AE-4C0F-B806-6C018EF669C8}"/>
              </a:ext>
            </a:extLst>
          </p:cNvPr>
          <p:cNvSpPr/>
          <p:nvPr/>
        </p:nvSpPr>
        <p:spPr>
          <a:xfrm>
            <a:off x="391625" y="4229094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Больница">
            <a:extLst>
              <a:ext uri="{FF2B5EF4-FFF2-40B4-BE49-F238E27FC236}">
                <a16:creationId xmlns:a16="http://schemas.microsoft.com/office/drawing/2014/main" id="{3150637C-7E42-446E-83FD-527C2398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5017" y="1615249"/>
            <a:ext cx="625732" cy="625732"/>
          </a:xfrm>
          <a:prstGeom prst="rect">
            <a:avLst/>
          </a:prstGeom>
        </p:spPr>
      </p:pic>
      <p:pic>
        <p:nvPicPr>
          <p:cNvPr id="17" name="Рисунок 16" descr="Скорая помощь">
            <a:extLst>
              <a:ext uri="{FF2B5EF4-FFF2-40B4-BE49-F238E27FC236}">
                <a16:creationId xmlns:a16="http://schemas.microsoft.com/office/drawing/2014/main" id="{CD6AEBF6-E5BC-4DAB-A271-C4BF8CC9D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9649" y="3317466"/>
            <a:ext cx="516467" cy="516467"/>
          </a:xfrm>
          <a:prstGeom prst="rect">
            <a:avLst/>
          </a:prstGeom>
        </p:spPr>
      </p:pic>
      <p:pic>
        <p:nvPicPr>
          <p:cNvPr id="22" name="Рисунок 21" descr="Здание">
            <a:extLst>
              <a:ext uri="{FF2B5EF4-FFF2-40B4-BE49-F238E27FC236}">
                <a16:creationId xmlns:a16="http://schemas.microsoft.com/office/drawing/2014/main" id="{4B4D26E8-B7E0-455D-937F-F46C7648F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1127" y="2486697"/>
            <a:ext cx="473512" cy="4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5"/>
          <p:cNvSpPr txBox="1">
            <a:spLocks noGrp="1"/>
          </p:cNvSpPr>
          <p:nvPr>
            <p:ph type="subTitle" idx="4294967295"/>
          </p:nvPr>
        </p:nvSpPr>
        <p:spPr>
          <a:xfrm>
            <a:off x="366634" y="363065"/>
            <a:ext cx="8541000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Передача медицинских сведений </a:t>
            </a:r>
            <a:br>
              <a:rPr lang="ru" sz="3400" b="1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3400" b="1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в ВИМИС Минздрава России </a:t>
            </a:r>
            <a:br>
              <a:rPr lang="ru" sz="3400" b="1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3400" b="1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в 2021 и 2022 годах</a:t>
            </a:r>
            <a:endParaRPr sz="3400" b="1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95"/>
          <p:cNvSpPr txBox="1"/>
          <p:nvPr/>
        </p:nvSpPr>
        <p:spPr>
          <a:xfrm>
            <a:off x="8686800" y="4686300"/>
            <a:ext cx="4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</a:t>
            </a:r>
            <a:endParaRPr sz="1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95"/>
          <p:cNvSpPr txBox="1">
            <a:spLocks noGrp="1"/>
          </p:cNvSpPr>
          <p:nvPr>
            <p:ph type="subTitle" idx="4294967295"/>
          </p:nvPr>
        </p:nvSpPr>
        <p:spPr>
          <a:xfrm>
            <a:off x="1002763" y="4649113"/>
            <a:ext cx="134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1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endParaRPr sz="11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6" name="Google Shape;666;p95"/>
          <p:cNvSpPr txBox="1">
            <a:spLocks noGrp="1"/>
          </p:cNvSpPr>
          <p:nvPr>
            <p:ph type="subTitle" idx="4294967295"/>
          </p:nvPr>
        </p:nvSpPr>
        <p:spPr>
          <a:xfrm>
            <a:off x="3936368" y="4674950"/>
            <a:ext cx="134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1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1" name="Google Shape;671;p95"/>
          <p:cNvSpPr txBox="1"/>
          <p:nvPr/>
        </p:nvSpPr>
        <p:spPr>
          <a:xfrm>
            <a:off x="7481962" y="2674421"/>
            <a:ext cx="19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Helvetica Neue"/>
                <a:ea typeface="Helvetica Neue"/>
                <a:cs typeface="Helvetica Neue"/>
                <a:sym typeface="Helvetica Neue"/>
              </a:rPr>
              <a:t>ВИМИС «АКиНЕО»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2" name="Google Shape;672;p95"/>
          <p:cNvSpPr txBox="1"/>
          <p:nvPr/>
        </p:nvSpPr>
        <p:spPr>
          <a:xfrm>
            <a:off x="7481962" y="2057884"/>
            <a:ext cx="181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Helvetica Neue"/>
                <a:ea typeface="Helvetica Neue"/>
                <a:cs typeface="Helvetica Neue"/>
                <a:sym typeface="Helvetica Neue"/>
              </a:rPr>
              <a:t>ВИМИС «ОНКО»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7" name="Google Shape;677;p95"/>
          <p:cNvSpPr txBox="1"/>
          <p:nvPr/>
        </p:nvSpPr>
        <p:spPr>
          <a:xfrm>
            <a:off x="7481962" y="3290946"/>
            <a:ext cx="19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Helvetica Neue"/>
                <a:ea typeface="Helvetica Neue"/>
                <a:cs typeface="Helvetica Neue"/>
                <a:sym typeface="Helvetica Neue"/>
              </a:rPr>
              <a:t>ВИМИС «ССЗ»</a:t>
            </a: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272DC11-829B-497E-9AA9-402FC5077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044022"/>
              </p:ext>
            </p:extLst>
          </p:nvPr>
        </p:nvGraphicFramePr>
        <p:xfrm>
          <a:off x="474935" y="1912743"/>
          <a:ext cx="2614162" cy="262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90A72C33-0F8B-4CD2-A013-F485C5A1B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815293"/>
              </p:ext>
            </p:extLst>
          </p:nvPr>
        </p:nvGraphicFramePr>
        <p:xfrm>
          <a:off x="3141366" y="1621340"/>
          <a:ext cx="3204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E934C0-A6A4-4A00-8363-098C1793E3A1}"/>
              </a:ext>
            </a:extLst>
          </p:cNvPr>
          <p:cNvSpPr/>
          <p:nvPr/>
        </p:nvSpPr>
        <p:spPr>
          <a:xfrm>
            <a:off x="7005921" y="2158529"/>
            <a:ext cx="311727" cy="268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56FA34D-D1AB-4A9A-BBCE-1F35D0C02113}"/>
              </a:ext>
            </a:extLst>
          </p:cNvPr>
          <p:cNvSpPr/>
          <p:nvPr/>
        </p:nvSpPr>
        <p:spPr>
          <a:xfrm>
            <a:off x="7024504" y="3346832"/>
            <a:ext cx="311727" cy="268655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BABE8E-C228-4AB8-972D-56BCCBF880F8}"/>
              </a:ext>
            </a:extLst>
          </p:cNvPr>
          <p:cNvSpPr/>
          <p:nvPr/>
        </p:nvSpPr>
        <p:spPr>
          <a:xfrm>
            <a:off x="7024504" y="2760352"/>
            <a:ext cx="311727" cy="268655"/>
          </a:xfrm>
          <a:prstGeom prst="rect">
            <a:avLst/>
          </a:prstGeom>
          <a:solidFill>
            <a:srgbClr val="66FF99"/>
          </a:solidFill>
          <a:ln>
            <a:solidFill>
              <a:srgbClr val="66FF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6"/>
          <p:cNvSpPr txBox="1"/>
          <p:nvPr/>
        </p:nvSpPr>
        <p:spPr>
          <a:xfrm>
            <a:off x="363246" y="359130"/>
            <a:ext cx="84174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SemiBold"/>
              <a:buNone/>
            </a:pPr>
            <a:r>
              <a:rPr lang="ru" sz="36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Освещение деятельности по цифровизации здравоохранения Республики Дагестан</a:t>
            </a:r>
            <a:endParaRPr dirty="0">
              <a:highlight>
                <a:srgbClr val="008080"/>
              </a:highlight>
            </a:endParaRPr>
          </a:p>
        </p:txBody>
      </p:sp>
      <p:sp>
        <p:nvSpPr>
          <p:cNvPr id="686" name="Google Shape;686;p96"/>
          <p:cNvSpPr txBox="1"/>
          <p:nvPr/>
        </p:nvSpPr>
        <p:spPr>
          <a:xfrm>
            <a:off x="1042751" y="3055147"/>
            <a:ext cx="2506601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Делегация из Рязанской области</a:t>
            </a:r>
            <a:endParaRPr sz="11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4" name="Google Shape;694;p96"/>
          <p:cNvSpPr txBox="1"/>
          <p:nvPr/>
        </p:nvSpPr>
        <p:spPr>
          <a:xfrm>
            <a:off x="4851891" y="3067192"/>
            <a:ext cx="337744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Выступление на местном телевидение</a:t>
            </a:r>
            <a:endParaRPr sz="11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5" name="Google Shape;695;p96"/>
          <p:cNvSpPr txBox="1"/>
          <p:nvPr/>
        </p:nvSpPr>
        <p:spPr>
          <a:xfrm>
            <a:off x="692452" y="2147048"/>
            <a:ext cx="350180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Обмен опытом с другими субъекта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</a:t>
            </a:r>
            <a:r>
              <a:rPr lang="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Российской Федерации</a:t>
            </a:r>
            <a:endParaRPr sz="16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6" name="Google Shape;696;p96"/>
          <p:cNvSpPr txBox="1"/>
          <p:nvPr/>
        </p:nvSpPr>
        <p:spPr>
          <a:xfrm>
            <a:off x="4400861" y="2093392"/>
            <a:ext cx="4056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Осв</a:t>
            </a:r>
            <a:r>
              <a:rPr lang="ru" sz="16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r>
              <a:rPr lang="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щение в средствах массовой информации </a:t>
            </a:r>
            <a:r>
              <a:rPr lang="ru-RU" sz="16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участие в профильных мероприятиях</a:t>
            </a:r>
            <a:endParaRPr sz="1600" b="1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Стрелка: пятиугольник 21">
            <a:extLst>
              <a:ext uri="{FF2B5EF4-FFF2-40B4-BE49-F238E27FC236}">
                <a16:creationId xmlns:a16="http://schemas.microsoft.com/office/drawing/2014/main" id="{25D3E810-6E1E-4849-881E-161B25445C17}"/>
              </a:ext>
            </a:extLst>
          </p:cNvPr>
          <p:cNvSpPr/>
          <p:nvPr/>
        </p:nvSpPr>
        <p:spPr>
          <a:xfrm>
            <a:off x="776124" y="3177365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686;p96">
            <a:extLst>
              <a:ext uri="{FF2B5EF4-FFF2-40B4-BE49-F238E27FC236}">
                <a16:creationId xmlns:a16="http://schemas.microsoft.com/office/drawing/2014/main" id="{9D9F4C80-BD91-42CC-929D-299E0807EE4C}"/>
              </a:ext>
            </a:extLst>
          </p:cNvPr>
          <p:cNvSpPr txBox="1"/>
          <p:nvPr/>
        </p:nvSpPr>
        <p:spPr>
          <a:xfrm>
            <a:off x="1042751" y="3365294"/>
            <a:ext cx="2506601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Делегация из 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Оренбургской</a:t>
            </a:r>
            <a:r>
              <a:rPr lang="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области</a:t>
            </a:r>
            <a:endParaRPr sz="11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FDE29E00-6678-49DF-A8B4-80E51736AF4E}"/>
              </a:ext>
            </a:extLst>
          </p:cNvPr>
          <p:cNvSpPr/>
          <p:nvPr/>
        </p:nvSpPr>
        <p:spPr>
          <a:xfrm>
            <a:off x="776124" y="3487512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пятиугольник 25">
            <a:extLst>
              <a:ext uri="{FF2B5EF4-FFF2-40B4-BE49-F238E27FC236}">
                <a16:creationId xmlns:a16="http://schemas.microsoft.com/office/drawing/2014/main" id="{6114D7DC-CEBE-46FE-94BD-CD5A30C43D4F}"/>
              </a:ext>
            </a:extLst>
          </p:cNvPr>
          <p:cNvSpPr/>
          <p:nvPr/>
        </p:nvSpPr>
        <p:spPr>
          <a:xfrm>
            <a:off x="4540970" y="3177365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694;p96">
            <a:extLst>
              <a:ext uri="{FF2B5EF4-FFF2-40B4-BE49-F238E27FC236}">
                <a16:creationId xmlns:a16="http://schemas.microsoft.com/office/drawing/2014/main" id="{371D776C-957B-4517-A8C4-805D7C477EDD}"/>
              </a:ext>
            </a:extLst>
          </p:cNvPr>
          <p:cNvSpPr txBox="1"/>
          <p:nvPr/>
        </p:nvSpPr>
        <p:spPr>
          <a:xfrm>
            <a:off x="4851890" y="3365294"/>
            <a:ext cx="3928755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Стратегическая сессия «Цифровая трансформация здравоохранения Оренбургской области»</a:t>
            </a:r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CA35990A-F744-40E0-8E15-EB788CC8B93F}"/>
              </a:ext>
            </a:extLst>
          </p:cNvPr>
          <p:cNvSpPr/>
          <p:nvPr/>
        </p:nvSpPr>
        <p:spPr>
          <a:xfrm>
            <a:off x="4540970" y="3475467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694;p96">
            <a:extLst>
              <a:ext uri="{FF2B5EF4-FFF2-40B4-BE49-F238E27FC236}">
                <a16:creationId xmlns:a16="http://schemas.microsoft.com/office/drawing/2014/main" id="{ED11A22E-C599-4C50-BD7B-1AFB8871E42C}"/>
              </a:ext>
            </a:extLst>
          </p:cNvPr>
          <p:cNvSpPr txBox="1"/>
          <p:nvPr/>
        </p:nvSpPr>
        <p:spPr>
          <a:xfrm>
            <a:off x="4851891" y="3828000"/>
            <a:ext cx="392875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Выступление с докладом на ежегодном конгрессе «Информационные технологии в медицине»</a:t>
            </a:r>
          </a:p>
        </p:txBody>
      </p:sp>
      <p:sp>
        <p:nvSpPr>
          <p:cNvPr id="30" name="Стрелка: пятиугольник 29">
            <a:extLst>
              <a:ext uri="{FF2B5EF4-FFF2-40B4-BE49-F238E27FC236}">
                <a16:creationId xmlns:a16="http://schemas.microsoft.com/office/drawing/2014/main" id="{68E2A01B-2C1A-4B06-B086-34A152174E25}"/>
              </a:ext>
            </a:extLst>
          </p:cNvPr>
          <p:cNvSpPr/>
          <p:nvPr/>
        </p:nvSpPr>
        <p:spPr>
          <a:xfrm>
            <a:off x="4540970" y="3938173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Google Shape;694;p96">
            <a:extLst>
              <a:ext uri="{FF2B5EF4-FFF2-40B4-BE49-F238E27FC236}">
                <a16:creationId xmlns:a16="http://schemas.microsoft.com/office/drawing/2014/main" id="{7BCEA2B6-5C5B-4159-BE6E-162339ABD6E0}"/>
              </a:ext>
            </a:extLst>
          </p:cNvPr>
          <p:cNvSpPr txBox="1"/>
          <p:nvPr/>
        </p:nvSpPr>
        <p:spPr>
          <a:xfrm>
            <a:off x="4851891" y="4367180"/>
            <a:ext cx="3765636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Интервью для портала «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Медвестник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 </a:t>
            </a:r>
          </a:p>
        </p:txBody>
      </p:sp>
      <p:sp>
        <p:nvSpPr>
          <p:cNvPr id="32" name="Стрелка: пятиугольник 31">
            <a:extLst>
              <a:ext uri="{FF2B5EF4-FFF2-40B4-BE49-F238E27FC236}">
                <a16:creationId xmlns:a16="http://schemas.microsoft.com/office/drawing/2014/main" id="{45D84851-501F-40DD-8762-F1A28A44B295}"/>
              </a:ext>
            </a:extLst>
          </p:cNvPr>
          <p:cNvSpPr/>
          <p:nvPr/>
        </p:nvSpPr>
        <p:spPr>
          <a:xfrm>
            <a:off x="4540970" y="4477353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Google Shape;664;p95">
            <a:extLst>
              <a:ext uri="{FF2B5EF4-FFF2-40B4-BE49-F238E27FC236}">
                <a16:creationId xmlns:a16="http://schemas.microsoft.com/office/drawing/2014/main" id="{E6CF40F7-B614-41B1-AA18-9A061A1C0EC4}"/>
              </a:ext>
            </a:extLst>
          </p:cNvPr>
          <p:cNvSpPr txBox="1"/>
          <p:nvPr/>
        </p:nvSpPr>
        <p:spPr>
          <a:xfrm>
            <a:off x="8686800" y="4686300"/>
            <a:ext cx="4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</a:t>
            </a:r>
            <a:endParaRPr sz="1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7FF4BF5-3023-897A-7DEE-C56D2C878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73457"/>
              </p:ext>
            </p:extLst>
          </p:nvPr>
        </p:nvGraphicFramePr>
        <p:xfrm>
          <a:off x="428066" y="792000"/>
          <a:ext cx="8463933" cy="402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334">
                  <a:extLst>
                    <a:ext uri="{9D8B030D-6E8A-4147-A177-3AD203B41FA5}">
                      <a16:colId xmlns:a16="http://schemas.microsoft.com/office/drawing/2014/main" val="1029924177"/>
                    </a:ext>
                  </a:extLst>
                </a:gridCol>
                <a:gridCol w="4881600">
                  <a:extLst>
                    <a:ext uri="{9D8B030D-6E8A-4147-A177-3AD203B41FA5}">
                      <a16:colId xmlns:a16="http://schemas.microsoft.com/office/drawing/2014/main" val="1153221531"/>
                    </a:ext>
                  </a:extLst>
                </a:gridCol>
                <a:gridCol w="1972880">
                  <a:extLst>
                    <a:ext uri="{9D8B030D-6E8A-4147-A177-3AD203B41FA5}">
                      <a16:colId xmlns:a16="http://schemas.microsoft.com/office/drawing/2014/main" val="3391769218"/>
                    </a:ext>
                  </a:extLst>
                </a:gridCol>
                <a:gridCol w="1087119">
                  <a:extLst>
                    <a:ext uri="{9D8B030D-6E8A-4147-A177-3AD203B41FA5}">
                      <a16:colId xmlns:a16="http://schemas.microsoft.com/office/drawing/2014/main" val="2233848149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План на 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Факт за 9 месяцев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053946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записей на прием к врачу, совершенных гражданами дистанционно, в том числе на региональных порталах государственных услуг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17059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граждан, у которых сформированы интегрированные электронные медицинские карты, доступные в том числе на ЕПГУ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65,4 %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01839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граждан, находящихся под диспансерным наблюдением, по которым обеспечен дистанционный мониторинг состояния здоровья, в том числе на ЕПГУ</a:t>
                      </a:r>
                      <a:endParaRPr lang="ru-RU" sz="9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Достижение в текущем году не предусмотрено согласно стратегии цифровой трансформации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440216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медицинских организаций, осуществляющих централизованную обработку и хранение в электронном виде результатов диагностических исследований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76,6 %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73119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консилиумов врачей, проводимых субъектами Российской Федерации с НМИЦ Минздрава России с использованием видеоконференцсвязи</a:t>
                      </a:r>
                      <a:endParaRPr lang="ru-RU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/>
                        <a:t>Достижение в текущем году не предусмотрено согласно стратегии цифровой трансформации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793098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консультаций, проводимых врачом с пациентом, в том числе на ЕПГУ, с использованием видеоконференцсвязи</a:t>
                      </a:r>
                      <a:endParaRPr lang="ru-RU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/>
                        <a:t>Достижение в текущем году не предусмотрено согласно стратегии цифровой трансформации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223718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граждан, которым доступны врачебные назначения (рецепты) в форме электронного документа в том числе на ЕПГУ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50094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приобретаемых за бюджетные средства лекарственных средств и препаратов, по которым обеспечен централизованный учет их распределения и использования</a:t>
                      </a:r>
                      <a:endParaRPr lang="ru-RU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Согласно методическим рекомендациям Минцифры России показатель будет учитываться в 2023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892461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Доля станций (отделений) скорой медицинской помощи, подключенных к единой электронной системе диспетчеризации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77,1 %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31015"/>
                  </a:ext>
                </a:extLst>
              </a:tr>
            </a:tbl>
          </a:graphicData>
        </a:graphic>
      </p:graphicFrame>
      <p:sp>
        <p:nvSpPr>
          <p:cNvPr id="5" name="Google Shape;663;p95">
            <a:extLst>
              <a:ext uri="{FF2B5EF4-FFF2-40B4-BE49-F238E27FC236}">
                <a16:creationId xmlns:a16="http://schemas.microsoft.com/office/drawing/2014/main" id="{78A9DD57-5B43-FF7A-2C8F-F835027F5445}"/>
              </a:ext>
            </a:extLst>
          </p:cNvPr>
          <p:cNvSpPr txBox="1">
            <a:spLocks/>
          </p:cNvSpPr>
          <p:nvPr/>
        </p:nvSpPr>
        <p:spPr>
          <a:xfrm>
            <a:off x="428066" y="0"/>
            <a:ext cx="85410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ru-RU" sz="2400" b="1" dirty="0">
                <a:solidFill>
                  <a:srgbClr val="FFFFFF"/>
                </a:solidFill>
                <a:highlight>
                  <a:srgbClr val="008080"/>
                </a:highlight>
              </a:rPr>
              <a:t>Достижение показателей цифровой зрелости за 9 месяцев 2022 года</a:t>
            </a:r>
          </a:p>
        </p:txBody>
      </p:sp>
    </p:spTree>
    <p:extLst>
      <p:ext uri="{BB962C8B-B14F-4D97-AF65-F5344CB8AC3E}">
        <p14:creationId xmlns:p14="http://schemas.microsoft.com/office/powerpoint/2010/main" val="186457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7"/>
          <p:cNvSpPr txBox="1"/>
          <p:nvPr/>
        </p:nvSpPr>
        <p:spPr>
          <a:xfrm>
            <a:off x="346850" y="1443125"/>
            <a:ext cx="5548800" cy="168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SemiBold"/>
              <a:buNone/>
            </a:pPr>
            <a:r>
              <a:rPr lang="ru" sz="54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54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75" y="457200"/>
            <a:ext cx="1444004" cy="4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97"/>
          <p:cNvPicPr preferRelativeResize="0"/>
          <p:nvPr/>
        </p:nvPicPr>
        <p:blipFill rotWithShape="1">
          <a:blip r:embed="rId4">
            <a:alphaModFix amt="47000"/>
          </a:blip>
          <a:srcRect t="3458" r="13925" b="11564"/>
          <a:stretch/>
        </p:blipFill>
        <p:spPr>
          <a:xfrm>
            <a:off x="5616050" y="0"/>
            <a:ext cx="35279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87"/>
          <p:cNvPicPr preferRelativeResize="0"/>
          <p:nvPr/>
        </p:nvPicPr>
        <p:blipFill rotWithShape="1">
          <a:blip r:embed="rId3">
            <a:alphaModFix/>
          </a:blip>
          <a:srcRect l="55802" r="2016"/>
          <a:stretch/>
        </p:blipFill>
        <p:spPr>
          <a:xfrm>
            <a:off x="0" y="0"/>
            <a:ext cx="3504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87"/>
          <p:cNvSpPr txBox="1"/>
          <p:nvPr/>
        </p:nvSpPr>
        <p:spPr>
          <a:xfrm>
            <a:off x="366522" y="366225"/>
            <a:ext cx="8559600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Информационно-</a:t>
            </a:r>
            <a:br>
              <a:rPr lang="ru" sz="36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коммуникационная инфраструктура</a:t>
            </a:r>
            <a:endParaRPr sz="54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7"/>
          <p:cNvSpPr txBox="1"/>
          <p:nvPr/>
        </p:nvSpPr>
        <p:spPr>
          <a:xfrm>
            <a:off x="8686800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2" name="Google Shape;442;p87"/>
          <p:cNvSpPr txBox="1"/>
          <p:nvPr/>
        </p:nvSpPr>
        <p:spPr>
          <a:xfrm>
            <a:off x="3779677" y="1748650"/>
            <a:ext cx="1193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16,6</a:t>
            </a:r>
            <a:endParaRPr sz="40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87"/>
          <p:cNvSpPr txBox="1"/>
          <p:nvPr/>
        </p:nvSpPr>
        <p:spPr>
          <a:xfrm>
            <a:off x="5463633" y="2916100"/>
            <a:ext cx="1193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384</a:t>
            </a:r>
            <a:endParaRPr sz="40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87"/>
          <p:cNvSpPr txBox="1"/>
          <p:nvPr/>
        </p:nvSpPr>
        <p:spPr>
          <a:xfrm>
            <a:off x="3779677" y="2916100"/>
            <a:ext cx="1116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17+</a:t>
            </a:r>
            <a:endParaRPr sz="40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87"/>
          <p:cNvSpPr txBox="1"/>
          <p:nvPr/>
        </p:nvSpPr>
        <p:spPr>
          <a:xfrm>
            <a:off x="5433890" y="1748650"/>
            <a:ext cx="127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1163</a:t>
            </a:r>
            <a:endParaRPr sz="40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87"/>
          <p:cNvSpPr txBox="1"/>
          <p:nvPr/>
        </p:nvSpPr>
        <p:spPr>
          <a:xfrm>
            <a:off x="7270688" y="1746400"/>
            <a:ext cx="952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8,6</a:t>
            </a:r>
            <a:endParaRPr sz="40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87"/>
          <p:cNvSpPr txBox="1"/>
          <p:nvPr/>
        </p:nvSpPr>
        <p:spPr>
          <a:xfrm>
            <a:off x="3812853" y="2395425"/>
            <a:ext cx="1241223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Компьютеров для врачей</a:t>
            </a: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87"/>
          <p:cNvSpPr txBox="1"/>
          <p:nvPr/>
        </p:nvSpPr>
        <p:spPr>
          <a:xfrm>
            <a:off x="3816048" y="3513400"/>
            <a:ext cx="1274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точек 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локальной сети</a:t>
            </a: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87"/>
          <p:cNvSpPr txBox="1"/>
          <p:nvPr/>
        </p:nvSpPr>
        <p:spPr>
          <a:xfrm>
            <a:off x="4773136" y="1746401"/>
            <a:ext cx="57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1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</a:t>
            </a:r>
            <a:endParaRPr sz="11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87"/>
          <p:cNvSpPr txBox="1"/>
          <p:nvPr/>
        </p:nvSpPr>
        <p:spPr>
          <a:xfrm>
            <a:off x="5463625" y="2395425"/>
            <a:ext cx="1445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мобильных планшета</a:t>
            </a: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87"/>
          <p:cNvSpPr txBox="1"/>
          <p:nvPr/>
        </p:nvSpPr>
        <p:spPr>
          <a:xfrm>
            <a:off x="7270688" y="2395425"/>
            <a:ext cx="14763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принтеров и МФУ</a:t>
            </a: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Google Shape;452;p87"/>
          <p:cNvSpPr txBox="1"/>
          <p:nvPr/>
        </p:nvSpPr>
        <p:spPr>
          <a:xfrm>
            <a:off x="4663101" y="2916112"/>
            <a:ext cx="52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1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</a:t>
            </a:r>
            <a:endParaRPr sz="11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87"/>
          <p:cNvSpPr txBox="1"/>
          <p:nvPr/>
        </p:nvSpPr>
        <p:spPr>
          <a:xfrm>
            <a:off x="7270688" y="2916100"/>
            <a:ext cx="8355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88</a:t>
            </a:r>
            <a:endParaRPr sz="40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87"/>
          <p:cNvSpPr txBox="1"/>
          <p:nvPr/>
        </p:nvSpPr>
        <p:spPr>
          <a:xfrm>
            <a:off x="7270688" y="3513399"/>
            <a:ext cx="16500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</a:t>
            </a:r>
            <a:r>
              <a:rPr lang="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ерверов  (PACS)</a:t>
            </a:r>
            <a:endParaRPr sz="11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87"/>
          <p:cNvSpPr txBox="1"/>
          <p:nvPr/>
        </p:nvSpPr>
        <p:spPr>
          <a:xfrm>
            <a:off x="8008360" y="1746401"/>
            <a:ext cx="57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11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</a:t>
            </a:r>
            <a:endParaRPr sz="11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87"/>
          <p:cNvSpPr txBox="1"/>
          <p:nvPr/>
        </p:nvSpPr>
        <p:spPr>
          <a:xfrm>
            <a:off x="3779677" y="3918325"/>
            <a:ext cx="127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1509</a:t>
            </a:r>
            <a:endParaRPr sz="40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87"/>
          <p:cNvSpPr txBox="1"/>
          <p:nvPr/>
        </p:nvSpPr>
        <p:spPr>
          <a:xfrm>
            <a:off x="3799587" y="4473299"/>
            <a:ext cx="1664038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>
                <a:latin typeface="Helvetica Neue"/>
                <a:ea typeface="Helvetica Neue"/>
                <a:cs typeface="Helvetica Neue"/>
                <a:sym typeface="Helvetica Neue"/>
              </a:rPr>
              <a:t>устройств для защиты каналов связи</a:t>
            </a:r>
            <a:endParaRPr sz="11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87"/>
          <p:cNvSpPr txBox="1"/>
          <p:nvPr/>
        </p:nvSpPr>
        <p:spPr>
          <a:xfrm>
            <a:off x="5463625" y="3513400"/>
            <a:ext cx="16113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сенсорных терминала</a:t>
            </a:r>
            <a:endParaRPr sz="11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6"/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 sz="1000" b="0" i="0" u="none" strike="noStrike" cap="none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1" name="Google Shape;411;p86"/>
          <p:cNvSpPr txBox="1"/>
          <p:nvPr/>
        </p:nvSpPr>
        <p:spPr>
          <a:xfrm>
            <a:off x="3876484" y="1444967"/>
            <a:ext cx="64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86"/>
          <p:cNvSpPr txBox="1"/>
          <p:nvPr/>
        </p:nvSpPr>
        <p:spPr>
          <a:xfrm>
            <a:off x="3876477" y="2005400"/>
            <a:ext cx="961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Поликлиники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86"/>
          <p:cNvSpPr txBox="1"/>
          <p:nvPr/>
        </p:nvSpPr>
        <p:spPr>
          <a:xfrm>
            <a:off x="5349650" y="2005400"/>
            <a:ext cx="9618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Стационаров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86"/>
          <p:cNvSpPr txBox="1"/>
          <p:nvPr/>
        </p:nvSpPr>
        <p:spPr>
          <a:xfrm>
            <a:off x="3876475" y="2778050"/>
            <a:ext cx="9948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Стоматологии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86"/>
          <p:cNvSpPr txBox="1"/>
          <p:nvPr/>
        </p:nvSpPr>
        <p:spPr>
          <a:xfrm>
            <a:off x="5349653" y="1444967"/>
            <a:ext cx="64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89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86"/>
          <p:cNvSpPr txBox="1"/>
          <p:nvPr/>
        </p:nvSpPr>
        <p:spPr>
          <a:xfrm>
            <a:off x="3876484" y="2286036"/>
            <a:ext cx="64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86"/>
          <p:cNvSpPr txBox="1"/>
          <p:nvPr/>
        </p:nvSpPr>
        <p:spPr>
          <a:xfrm>
            <a:off x="6836525" y="2005400"/>
            <a:ext cx="961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Межрайонных станций СМП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86"/>
          <p:cNvSpPr txBox="1"/>
          <p:nvPr/>
        </p:nvSpPr>
        <p:spPr>
          <a:xfrm>
            <a:off x="6836525" y="1444975"/>
            <a:ext cx="411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86"/>
          <p:cNvSpPr txBox="1"/>
          <p:nvPr/>
        </p:nvSpPr>
        <p:spPr>
          <a:xfrm>
            <a:off x="5349651" y="2778050"/>
            <a:ext cx="908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Организации особого типа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86"/>
          <p:cNvSpPr txBox="1"/>
          <p:nvPr/>
        </p:nvSpPr>
        <p:spPr>
          <a:xfrm>
            <a:off x="5349653" y="2286036"/>
            <a:ext cx="498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86"/>
          <p:cNvSpPr txBox="1"/>
          <p:nvPr/>
        </p:nvSpPr>
        <p:spPr>
          <a:xfrm>
            <a:off x="6836519" y="3702523"/>
            <a:ext cx="14133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Санаторно-курортных организаций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86"/>
          <p:cNvSpPr txBox="1"/>
          <p:nvPr/>
        </p:nvSpPr>
        <p:spPr>
          <a:xfrm>
            <a:off x="6836526" y="3209811"/>
            <a:ext cx="498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86"/>
          <p:cNvSpPr txBox="1"/>
          <p:nvPr/>
        </p:nvSpPr>
        <p:spPr>
          <a:xfrm>
            <a:off x="6836525" y="2778050"/>
            <a:ext cx="90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Дом ребенка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86"/>
          <p:cNvSpPr txBox="1"/>
          <p:nvPr/>
        </p:nvSpPr>
        <p:spPr>
          <a:xfrm>
            <a:off x="6816611" y="2286025"/>
            <a:ext cx="411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86"/>
          <p:cNvSpPr txBox="1"/>
          <p:nvPr/>
        </p:nvSpPr>
        <p:spPr>
          <a:xfrm>
            <a:off x="3863210" y="3209811"/>
            <a:ext cx="644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86"/>
          <p:cNvSpPr txBox="1"/>
          <p:nvPr/>
        </p:nvSpPr>
        <p:spPr>
          <a:xfrm>
            <a:off x="3883112" y="3702523"/>
            <a:ext cx="127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Станция переливания крови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86"/>
          <p:cNvSpPr txBox="1"/>
          <p:nvPr/>
        </p:nvSpPr>
        <p:spPr>
          <a:xfrm>
            <a:off x="3889750" y="4571425"/>
            <a:ext cx="12744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Участковых больниц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86"/>
          <p:cNvSpPr txBox="1"/>
          <p:nvPr/>
        </p:nvSpPr>
        <p:spPr>
          <a:xfrm>
            <a:off x="3863210" y="4065461"/>
            <a:ext cx="763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119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86"/>
          <p:cNvSpPr txBox="1"/>
          <p:nvPr/>
        </p:nvSpPr>
        <p:spPr>
          <a:xfrm>
            <a:off x="5349650" y="3702525"/>
            <a:ext cx="9948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Врачебных амбулаторий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86"/>
          <p:cNvSpPr txBox="1"/>
          <p:nvPr/>
        </p:nvSpPr>
        <p:spPr>
          <a:xfrm>
            <a:off x="5336379" y="3209811"/>
            <a:ext cx="859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169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86"/>
          <p:cNvSpPr txBox="1"/>
          <p:nvPr/>
        </p:nvSpPr>
        <p:spPr>
          <a:xfrm>
            <a:off x="5349651" y="4571429"/>
            <a:ext cx="85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ФП и ФАП</a:t>
            </a:r>
            <a:endParaRPr sz="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86"/>
          <p:cNvSpPr txBox="1"/>
          <p:nvPr/>
        </p:nvSpPr>
        <p:spPr>
          <a:xfrm>
            <a:off x="5336379" y="4065461"/>
            <a:ext cx="11034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ru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1003</a:t>
            </a:r>
            <a:endParaRPr sz="28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3" name="Google Shape;433;p86"/>
          <p:cNvPicPr preferRelativeResize="0"/>
          <p:nvPr/>
        </p:nvPicPr>
        <p:blipFill rotWithShape="1">
          <a:blip r:embed="rId3">
            <a:alphaModFix/>
          </a:blip>
          <a:srcRect l="15221" r="33678"/>
          <a:stretch/>
        </p:blipFill>
        <p:spPr>
          <a:xfrm>
            <a:off x="0" y="0"/>
            <a:ext cx="3504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6"/>
          <p:cNvSpPr txBox="1"/>
          <p:nvPr/>
        </p:nvSpPr>
        <p:spPr>
          <a:xfrm>
            <a:off x="167640" y="362803"/>
            <a:ext cx="8801099" cy="10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1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Характеристика системы здравоохранения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1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Республики Дагестан</a:t>
            </a:r>
            <a:endParaRPr sz="31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96532-5391-4C17-A9F6-6E9B48C5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" y="76702"/>
            <a:ext cx="8750808" cy="1023647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+mn-lt"/>
              </a:rPr>
              <a:t>Подсистема «Центральный архив медицинских изображений (ЦАМИ)»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6E9BD4-B070-46E2-9F4F-750FCB20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4C549-B237-405F-BDBA-824E997D595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Google Shape;434;p86"/>
          <p:cNvSpPr txBox="1"/>
          <p:nvPr/>
        </p:nvSpPr>
        <p:spPr>
          <a:xfrm>
            <a:off x="364530" y="362803"/>
            <a:ext cx="8512007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Подсистемы Единой цифровой платформы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64;p88"/>
          <p:cNvSpPr txBox="1"/>
          <p:nvPr/>
        </p:nvSpPr>
        <p:spPr>
          <a:xfrm>
            <a:off x="681297" y="1832827"/>
            <a:ext cx="2199774" cy="24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Поликлиника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464;p88"/>
          <p:cNvSpPr txBox="1"/>
          <p:nvPr/>
        </p:nvSpPr>
        <p:spPr>
          <a:xfrm>
            <a:off x="5047735" y="1858672"/>
            <a:ext cx="2701800" cy="20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Стационар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464;p88"/>
          <p:cNvSpPr txBox="1"/>
          <p:nvPr/>
        </p:nvSpPr>
        <p:spPr>
          <a:xfrm>
            <a:off x="681297" y="3055227"/>
            <a:ext cx="3945248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Электронная медицинская карта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464;p88"/>
          <p:cNvSpPr txBox="1"/>
          <p:nvPr/>
        </p:nvSpPr>
        <p:spPr>
          <a:xfrm>
            <a:off x="681297" y="3853045"/>
            <a:ext cx="270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Телемедицинская подсистема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464;p88"/>
          <p:cNvSpPr txBox="1"/>
          <p:nvPr/>
        </p:nvSpPr>
        <p:spPr>
          <a:xfrm>
            <a:off x="5047735" y="2260647"/>
            <a:ext cx="3675107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Центральный архив медицинских изображений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464;p88"/>
          <p:cNvSpPr txBox="1"/>
          <p:nvPr/>
        </p:nvSpPr>
        <p:spPr>
          <a:xfrm>
            <a:off x="681297" y="2193143"/>
            <a:ext cx="4161597" cy="8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Лабораторная информационная подсистема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464;p88"/>
          <p:cNvSpPr txBox="1"/>
          <p:nvPr/>
        </p:nvSpPr>
        <p:spPr>
          <a:xfrm>
            <a:off x="5047735" y="3046578"/>
            <a:ext cx="3910919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Лекарственное обеспечение и электронные рецепты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464;p88"/>
          <p:cNvSpPr txBox="1"/>
          <p:nvPr/>
        </p:nvSpPr>
        <p:spPr>
          <a:xfrm>
            <a:off x="5047735" y="3853045"/>
            <a:ext cx="3704448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Helvetica Neue"/>
                <a:ea typeface="Helvetica Neue"/>
                <a:cs typeface="Helvetica Neue"/>
                <a:sym typeface="Helvetica Neue"/>
              </a:rPr>
              <a:t>Скорая медицинская помощь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410;p86">
            <a:extLst>
              <a:ext uri="{FF2B5EF4-FFF2-40B4-BE49-F238E27FC236}">
                <a16:creationId xmlns:a16="http://schemas.microsoft.com/office/drawing/2014/main" id="{B992FFDF-6D99-4997-8ED1-6B030E4F5D14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04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BE03F9DE-4610-454A-987C-4736E2D86382}"/>
              </a:ext>
            </a:extLst>
          </p:cNvPr>
          <p:cNvSpPr/>
          <p:nvPr/>
        </p:nvSpPr>
        <p:spPr>
          <a:xfrm>
            <a:off x="359801" y="1899514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:a16="http://schemas.microsoft.com/office/drawing/2014/main" id="{4F297561-52AC-43C9-BFF2-C9CC023356CA}"/>
              </a:ext>
            </a:extLst>
          </p:cNvPr>
          <p:cNvSpPr/>
          <p:nvPr/>
        </p:nvSpPr>
        <p:spPr>
          <a:xfrm>
            <a:off x="4726475" y="1904061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id="{E9BF21F9-3B1D-446E-9C78-A4385502B267}"/>
              </a:ext>
            </a:extLst>
          </p:cNvPr>
          <p:cNvSpPr/>
          <p:nvPr/>
        </p:nvSpPr>
        <p:spPr>
          <a:xfrm>
            <a:off x="359801" y="3337161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пятиугольник 40">
            <a:extLst>
              <a:ext uri="{FF2B5EF4-FFF2-40B4-BE49-F238E27FC236}">
                <a16:creationId xmlns:a16="http://schemas.microsoft.com/office/drawing/2014/main" id="{13AE6DA3-8045-4A9C-A575-6EA9563572A0}"/>
              </a:ext>
            </a:extLst>
          </p:cNvPr>
          <p:cNvSpPr/>
          <p:nvPr/>
        </p:nvSpPr>
        <p:spPr>
          <a:xfrm>
            <a:off x="359801" y="4134979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41026ECB-8B5E-4A0A-865D-7910B16CDB00}"/>
              </a:ext>
            </a:extLst>
          </p:cNvPr>
          <p:cNvSpPr/>
          <p:nvPr/>
        </p:nvSpPr>
        <p:spPr>
          <a:xfrm>
            <a:off x="359801" y="2548115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пятиугольник 42">
            <a:extLst>
              <a:ext uri="{FF2B5EF4-FFF2-40B4-BE49-F238E27FC236}">
                <a16:creationId xmlns:a16="http://schemas.microsoft.com/office/drawing/2014/main" id="{8CBFF470-BFE7-45ED-9E5E-3E5E0F977F43}"/>
              </a:ext>
            </a:extLst>
          </p:cNvPr>
          <p:cNvSpPr/>
          <p:nvPr/>
        </p:nvSpPr>
        <p:spPr>
          <a:xfrm>
            <a:off x="4726475" y="2542581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B6431A82-ECC8-48B5-865F-4FBE10ECD7F0}"/>
              </a:ext>
            </a:extLst>
          </p:cNvPr>
          <p:cNvSpPr/>
          <p:nvPr/>
        </p:nvSpPr>
        <p:spPr>
          <a:xfrm>
            <a:off x="4726475" y="3328512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:a16="http://schemas.microsoft.com/office/drawing/2014/main" id="{B5378C32-611B-48CE-B402-038E62CC283E}"/>
              </a:ext>
            </a:extLst>
          </p:cNvPr>
          <p:cNvSpPr/>
          <p:nvPr/>
        </p:nvSpPr>
        <p:spPr>
          <a:xfrm>
            <a:off x="4726475" y="4134979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8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0"/>
          <p:cNvSpPr/>
          <p:nvPr/>
        </p:nvSpPr>
        <p:spPr>
          <a:xfrm>
            <a:off x="-2218050" y="-318025"/>
            <a:ext cx="5847000" cy="58470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90"/>
          <p:cNvPicPr preferRelativeResize="0"/>
          <p:nvPr/>
        </p:nvPicPr>
        <p:blipFill rotWithShape="1">
          <a:blip r:embed="rId3">
            <a:alphaModFix/>
          </a:blip>
          <a:srcRect l="26804"/>
          <a:stretch/>
        </p:blipFill>
        <p:spPr>
          <a:xfrm>
            <a:off x="0" y="0"/>
            <a:ext cx="37647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90"/>
          <p:cNvSpPr txBox="1"/>
          <p:nvPr/>
        </p:nvSpPr>
        <p:spPr>
          <a:xfrm>
            <a:off x="4800592" y="1737677"/>
            <a:ext cx="2339348" cy="4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Ведение электронной медицинской документации</a:t>
            </a:r>
            <a:endParaRPr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Google Shape;501;p90"/>
          <p:cNvSpPr txBox="1"/>
          <p:nvPr/>
        </p:nvSpPr>
        <p:spPr>
          <a:xfrm>
            <a:off x="4213024" y="344545"/>
            <a:ext cx="3539605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Электронная поликлиника</a:t>
            </a:r>
            <a:endParaRPr sz="36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90"/>
          <p:cNvGrpSpPr/>
          <p:nvPr/>
        </p:nvGrpSpPr>
        <p:grpSpPr>
          <a:xfrm>
            <a:off x="4364275" y="1780749"/>
            <a:ext cx="309829" cy="422030"/>
            <a:chOff x="3222184" y="2198052"/>
            <a:chExt cx="384714" cy="524034"/>
          </a:xfrm>
          <a:solidFill>
            <a:srgbClr val="0070C0"/>
          </a:solidFill>
        </p:grpSpPr>
        <p:sp>
          <p:nvSpPr>
            <p:cNvPr id="515" name="Google Shape;515;p90"/>
            <p:cNvSpPr/>
            <p:nvPr/>
          </p:nvSpPr>
          <p:spPr>
            <a:xfrm>
              <a:off x="3262918" y="2239157"/>
              <a:ext cx="179591" cy="200234"/>
            </a:xfrm>
            <a:custGeom>
              <a:avLst/>
              <a:gdLst/>
              <a:ahLst/>
              <a:cxnLst/>
              <a:rect l="l" t="t" r="r" b="b"/>
              <a:pathLst>
                <a:path w="168630" h="188013" extrusionOk="0">
                  <a:moveTo>
                    <a:pt x="703" y="296"/>
                  </a:moveTo>
                  <a:lnTo>
                    <a:pt x="168713" y="296"/>
                  </a:lnTo>
                  <a:cubicBezTo>
                    <a:pt x="168830" y="2234"/>
                    <a:pt x="169024" y="4172"/>
                    <a:pt x="169024" y="6110"/>
                  </a:cubicBezTo>
                  <a:cubicBezTo>
                    <a:pt x="169024" y="64686"/>
                    <a:pt x="169062" y="123267"/>
                    <a:pt x="169140" y="181855"/>
                  </a:cubicBezTo>
                  <a:cubicBezTo>
                    <a:pt x="169140" y="186526"/>
                    <a:pt x="168132" y="188174"/>
                    <a:pt x="163112" y="188155"/>
                  </a:cubicBezTo>
                  <a:cubicBezTo>
                    <a:pt x="110765" y="187987"/>
                    <a:pt x="58431" y="187987"/>
                    <a:pt x="6110" y="188155"/>
                  </a:cubicBezTo>
                  <a:cubicBezTo>
                    <a:pt x="1982" y="188155"/>
                    <a:pt x="296" y="187282"/>
                    <a:pt x="296" y="182727"/>
                  </a:cubicBezTo>
                  <a:cubicBezTo>
                    <a:pt x="451" y="123416"/>
                    <a:pt x="489" y="64098"/>
                    <a:pt x="412" y="4773"/>
                  </a:cubicBezTo>
                  <a:cubicBezTo>
                    <a:pt x="296" y="3436"/>
                    <a:pt x="470" y="2157"/>
                    <a:pt x="703" y="296"/>
                  </a:cubicBezTo>
                  <a:close/>
                  <a:moveTo>
                    <a:pt x="29331" y="173191"/>
                  </a:moveTo>
                  <a:cubicBezTo>
                    <a:pt x="29331" y="162918"/>
                    <a:pt x="29506" y="153246"/>
                    <a:pt x="29331" y="143593"/>
                  </a:cubicBezTo>
                  <a:cubicBezTo>
                    <a:pt x="28905" y="123048"/>
                    <a:pt x="36580" y="106611"/>
                    <a:pt x="53346" y="94477"/>
                  </a:cubicBezTo>
                  <a:cubicBezTo>
                    <a:pt x="54531" y="93378"/>
                    <a:pt x="55193" y="91828"/>
                    <a:pt x="55168" y="90213"/>
                  </a:cubicBezTo>
                  <a:cubicBezTo>
                    <a:pt x="54800" y="82944"/>
                    <a:pt x="53502" y="75676"/>
                    <a:pt x="53637" y="68446"/>
                  </a:cubicBezTo>
                  <a:cubicBezTo>
                    <a:pt x="54005" y="54778"/>
                    <a:pt x="63437" y="43031"/>
                    <a:pt x="76703" y="39721"/>
                  </a:cubicBezTo>
                  <a:cubicBezTo>
                    <a:pt x="89861" y="36111"/>
                    <a:pt x="103827" y="41584"/>
                    <a:pt x="111030" y="53172"/>
                  </a:cubicBezTo>
                  <a:cubicBezTo>
                    <a:pt x="118085" y="64414"/>
                    <a:pt x="116845" y="76664"/>
                    <a:pt x="114480" y="88817"/>
                  </a:cubicBezTo>
                  <a:cubicBezTo>
                    <a:pt x="113898" y="91822"/>
                    <a:pt x="114189" y="93333"/>
                    <a:pt x="116709" y="95136"/>
                  </a:cubicBezTo>
                  <a:cubicBezTo>
                    <a:pt x="132216" y="106262"/>
                    <a:pt x="139814" y="121652"/>
                    <a:pt x="140123" y="140647"/>
                  </a:cubicBezTo>
                  <a:cubicBezTo>
                    <a:pt x="140259" y="149602"/>
                    <a:pt x="140589" y="158615"/>
                    <a:pt x="140008" y="167531"/>
                  </a:cubicBezTo>
                  <a:cubicBezTo>
                    <a:pt x="139581" y="174024"/>
                    <a:pt x="143264" y="173346"/>
                    <a:pt x="147470" y="173520"/>
                  </a:cubicBezTo>
                  <a:cubicBezTo>
                    <a:pt x="152064" y="173695"/>
                    <a:pt x="154719" y="173404"/>
                    <a:pt x="154680" y="167337"/>
                  </a:cubicBezTo>
                  <a:cubicBezTo>
                    <a:pt x="154409" y="118454"/>
                    <a:pt x="154545" y="69589"/>
                    <a:pt x="154525" y="20706"/>
                  </a:cubicBezTo>
                  <a:cubicBezTo>
                    <a:pt x="154525" y="18768"/>
                    <a:pt x="154312" y="16829"/>
                    <a:pt x="154215" y="14891"/>
                  </a:cubicBezTo>
                  <a:lnTo>
                    <a:pt x="15473" y="14891"/>
                  </a:lnTo>
                  <a:lnTo>
                    <a:pt x="15473" y="173230"/>
                  </a:lnTo>
                  <a:close/>
                  <a:moveTo>
                    <a:pt x="125373" y="173075"/>
                  </a:moveTo>
                  <a:cubicBezTo>
                    <a:pt x="125373" y="161019"/>
                    <a:pt x="125683" y="149331"/>
                    <a:pt x="125373" y="137662"/>
                  </a:cubicBezTo>
                  <a:cubicBezTo>
                    <a:pt x="124947" y="124521"/>
                    <a:pt x="118609" y="114403"/>
                    <a:pt x="108181" y="106649"/>
                  </a:cubicBezTo>
                  <a:cubicBezTo>
                    <a:pt x="106151" y="104741"/>
                    <a:pt x="103035" y="104593"/>
                    <a:pt x="100834" y="106300"/>
                  </a:cubicBezTo>
                  <a:cubicBezTo>
                    <a:pt x="91058" y="112726"/>
                    <a:pt x="78397" y="112726"/>
                    <a:pt x="68620" y="106300"/>
                  </a:cubicBezTo>
                  <a:cubicBezTo>
                    <a:pt x="66599" y="104677"/>
                    <a:pt x="63704" y="104742"/>
                    <a:pt x="61758" y="106455"/>
                  </a:cubicBezTo>
                  <a:cubicBezTo>
                    <a:pt x="53385" y="112445"/>
                    <a:pt x="46601" y="120024"/>
                    <a:pt x="45400" y="130277"/>
                  </a:cubicBezTo>
                  <a:cubicBezTo>
                    <a:pt x="43732" y="144330"/>
                    <a:pt x="43926" y="158615"/>
                    <a:pt x="43326" y="173172"/>
                  </a:cubicBezTo>
                  <a:close/>
                  <a:moveTo>
                    <a:pt x="101435" y="75230"/>
                  </a:moveTo>
                  <a:cubicBezTo>
                    <a:pt x="101435" y="73292"/>
                    <a:pt x="101571" y="71198"/>
                    <a:pt x="101435" y="69202"/>
                  </a:cubicBezTo>
                  <a:cubicBezTo>
                    <a:pt x="101004" y="60211"/>
                    <a:pt x="93632" y="53119"/>
                    <a:pt x="84631" y="53037"/>
                  </a:cubicBezTo>
                  <a:cubicBezTo>
                    <a:pt x="75416" y="53194"/>
                    <a:pt x="68005" y="60665"/>
                    <a:pt x="67922" y="69880"/>
                  </a:cubicBezTo>
                  <a:cubicBezTo>
                    <a:pt x="67922" y="71702"/>
                    <a:pt x="67922" y="73524"/>
                    <a:pt x="67922" y="75366"/>
                  </a:cubicBezTo>
                  <a:cubicBezTo>
                    <a:pt x="67922" y="88585"/>
                    <a:pt x="74222" y="96396"/>
                    <a:pt x="84805" y="96357"/>
                  </a:cubicBezTo>
                  <a:cubicBezTo>
                    <a:pt x="95388" y="96318"/>
                    <a:pt x="101494" y="88565"/>
                    <a:pt x="101338" y="75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0"/>
            <p:cNvSpPr/>
            <p:nvPr/>
          </p:nvSpPr>
          <p:spPr>
            <a:xfrm>
              <a:off x="3341886" y="2349909"/>
              <a:ext cx="264226" cy="371569"/>
            </a:xfrm>
            <a:custGeom>
              <a:avLst/>
              <a:gdLst/>
              <a:ahLst/>
              <a:cxnLst/>
              <a:rect l="l" t="t" r="r" b="b"/>
              <a:pathLst>
                <a:path w="248100" h="348891" extrusionOk="0">
                  <a:moveTo>
                    <a:pt x="296" y="350001"/>
                  </a:moveTo>
                  <a:lnTo>
                    <a:pt x="296" y="335852"/>
                  </a:lnTo>
                  <a:lnTo>
                    <a:pt x="157297" y="335852"/>
                  </a:lnTo>
                  <a:lnTo>
                    <a:pt x="157297" y="258611"/>
                  </a:lnTo>
                  <a:lnTo>
                    <a:pt x="234305" y="258611"/>
                  </a:lnTo>
                  <a:lnTo>
                    <a:pt x="234305" y="296"/>
                  </a:lnTo>
                  <a:lnTo>
                    <a:pt x="248959" y="296"/>
                  </a:lnTo>
                  <a:lnTo>
                    <a:pt x="248959" y="7176"/>
                  </a:lnTo>
                  <a:cubicBezTo>
                    <a:pt x="248959" y="92306"/>
                    <a:pt x="248991" y="177449"/>
                    <a:pt x="249056" y="262604"/>
                  </a:cubicBezTo>
                  <a:cubicBezTo>
                    <a:pt x="249202" y="266592"/>
                    <a:pt x="247585" y="270441"/>
                    <a:pt x="244636" y="273129"/>
                  </a:cubicBezTo>
                  <a:cubicBezTo>
                    <a:pt x="219923" y="297629"/>
                    <a:pt x="195423" y="322323"/>
                    <a:pt x="170710" y="346784"/>
                  </a:cubicBezTo>
                  <a:cubicBezTo>
                    <a:pt x="168815" y="348607"/>
                    <a:pt x="166336" y="349699"/>
                    <a:pt x="163712" y="349866"/>
                  </a:cubicBezTo>
                  <a:cubicBezTo>
                    <a:pt x="110603" y="350034"/>
                    <a:pt x="57501" y="350079"/>
                    <a:pt x="4405" y="350001"/>
                  </a:cubicBezTo>
                  <a:close/>
                  <a:moveTo>
                    <a:pt x="172299" y="322148"/>
                  </a:moveTo>
                  <a:lnTo>
                    <a:pt x="221377" y="273478"/>
                  </a:lnTo>
                  <a:lnTo>
                    <a:pt x="172299" y="273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0"/>
            <p:cNvSpPr/>
            <p:nvPr/>
          </p:nvSpPr>
          <p:spPr>
            <a:xfrm>
              <a:off x="3222184" y="2198052"/>
              <a:ext cx="175463" cy="412855"/>
            </a:xfrm>
            <a:custGeom>
              <a:avLst/>
              <a:gdLst/>
              <a:ahLst/>
              <a:cxnLst/>
              <a:rect l="l" t="t" r="r" b="b"/>
              <a:pathLst>
                <a:path w="164754" h="387657" extrusionOk="0">
                  <a:moveTo>
                    <a:pt x="296" y="296"/>
                  </a:moveTo>
                  <a:lnTo>
                    <a:pt x="165903" y="296"/>
                  </a:lnTo>
                  <a:lnTo>
                    <a:pt x="165903" y="14484"/>
                  </a:lnTo>
                  <a:lnTo>
                    <a:pt x="14716" y="14484"/>
                  </a:lnTo>
                  <a:lnTo>
                    <a:pt x="14716" y="387585"/>
                  </a:lnTo>
                  <a:lnTo>
                    <a:pt x="334" y="387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0"/>
            <p:cNvSpPr/>
            <p:nvPr/>
          </p:nvSpPr>
          <p:spPr>
            <a:xfrm>
              <a:off x="3468260" y="2249573"/>
              <a:ext cx="97020" cy="97020"/>
            </a:xfrm>
            <a:custGeom>
              <a:avLst/>
              <a:gdLst/>
              <a:ahLst/>
              <a:cxnLst/>
              <a:rect l="l" t="t" r="r" b="b"/>
              <a:pathLst>
                <a:path w="91099" h="91099" extrusionOk="0">
                  <a:moveTo>
                    <a:pt x="24486" y="296"/>
                  </a:moveTo>
                  <a:lnTo>
                    <a:pt x="67846" y="296"/>
                  </a:lnTo>
                  <a:lnTo>
                    <a:pt x="67846" y="9987"/>
                  </a:lnTo>
                  <a:cubicBezTo>
                    <a:pt x="67846" y="24156"/>
                    <a:pt x="67846" y="24156"/>
                    <a:pt x="82267" y="24156"/>
                  </a:cubicBezTo>
                  <a:cubicBezTo>
                    <a:pt x="84260" y="23914"/>
                    <a:pt x="86278" y="23967"/>
                    <a:pt x="88256" y="24311"/>
                  </a:cubicBezTo>
                  <a:cubicBezTo>
                    <a:pt x="89691" y="24757"/>
                    <a:pt x="91745" y="26463"/>
                    <a:pt x="91765" y="27645"/>
                  </a:cubicBezTo>
                  <a:cubicBezTo>
                    <a:pt x="92017" y="40593"/>
                    <a:pt x="91920" y="53560"/>
                    <a:pt x="91920" y="67186"/>
                  </a:cubicBezTo>
                  <a:lnTo>
                    <a:pt x="68079" y="67186"/>
                  </a:lnTo>
                  <a:lnTo>
                    <a:pt x="68079" y="91085"/>
                  </a:lnTo>
                  <a:lnTo>
                    <a:pt x="24622" y="91085"/>
                  </a:lnTo>
                  <a:lnTo>
                    <a:pt x="24622" y="67380"/>
                  </a:lnTo>
                  <a:cubicBezTo>
                    <a:pt x="17412" y="67380"/>
                    <a:pt x="11054" y="67244"/>
                    <a:pt x="4697" y="67380"/>
                  </a:cubicBezTo>
                  <a:cubicBezTo>
                    <a:pt x="1343" y="67380"/>
                    <a:pt x="258" y="66294"/>
                    <a:pt x="297" y="62960"/>
                  </a:cubicBezTo>
                  <a:cubicBezTo>
                    <a:pt x="452" y="51434"/>
                    <a:pt x="452" y="39908"/>
                    <a:pt x="297" y="28381"/>
                  </a:cubicBezTo>
                  <a:cubicBezTo>
                    <a:pt x="297" y="24931"/>
                    <a:pt x="1615" y="23904"/>
                    <a:pt x="4832" y="24020"/>
                  </a:cubicBezTo>
                  <a:cubicBezTo>
                    <a:pt x="9407" y="24214"/>
                    <a:pt x="14020" y="23729"/>
                    <a:pt x="18556" y="24156"/>
                  </a:cubicBezTo>
                  <a:cubicBezTo>
                    <a:pt x="23614" y="24641"/>
                    <a:pt x="24874" y="22586"/>
                    <a:pt x="24583" y="17895"/>
                  </a:cubicBezTo>
                  <a:cubicBezTo>
                    <a:pt x="24215" y="12294"/>
                    <a:pt x="24486" y="6614"/>
                    <a:pt x="24486" y="296"/>
                  </a:cubicBezTo>
                  <a:close/>
                  <a:moveTo>
                    <a:pt x="38927" y="14775"/>
                  </a:moveTo>
                  <a:lnTo>
                    <a:pt x="38927" y="27451"/>
                  </a:lnTo>
                  <a:cubicBezTo>
                    <a:pt x="38927" y="38538"/>
                    <a:pt x="38927" y="38538"/>
                    <a:pt x="28111" y="38538"/>
                  </a:cubicBezTo>
                  <a:lnTo>
                    <a:pt x="15338" y="38538"/>
                  </a:lnTo>
                  <a:lnTo>
                    <a:pt x="15338" y="53172"/>
                  </a:lnTo>
                  <a:lnTo>
                    <a:pt x="38927" y="53172"/>
                  </a:lnTo>
                  <a:cubicBezTo>
                    <a:pt x="38927" y="58599"/>
                    <a:pt x="38927" y="63329"/>
                    <a:pt x="38927" y="68058"/>
                  </a:cubicBezTo>
                  <a:cubicBezTo>
                    <a:pt x="39062" y="78137"/>
                    <a:pt x="37415" y="76684"/>
                    <a:pt x="48037" y="77110"/>
                  </a:cubicBezTo>
                  <a:cubicBezTo>
                    <a:pt x="52650" y="77304"/>
                    <a:pt x="53600" y="75482"/>
                    <a:pt x="53425" y="71295"/>
                  </a:cubicBezTo>
                  <a:cubicBezTo>
                    <a:pt x="53154" y="65345"/>
                    <a:pt x="53425" y="59355"/>
                    <a:pt x="53425" y="52707"/>
                  </a:cubicBezTo>
                  <a:lnTo>
                    <a:pt x="77111" y="52707"/>
                  </a:lnTo>
                  <a:lnTo>
                    <a:pt x="77111" y="38402"/>
                  </a:lnTo>
                  <a:lnTo>
                    <a:pt x="53387" y="38402"/>
                  </a:lnTo>
                  <a:lnTo>
                    <a:pt x="53387" y="14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0"/>
            <p:cNvSpPr/>
            <p:nvPr/>
          </p:nvSpPr>
          <p:spPr>
            <a:xfrm>
              <a:off x="3414921" y="2198259"/>
              <a:ext cx="191977" cy="136241"/>
            </a:xfrm>
            <a:custGeom>
              <a:avLst/>
              <a:gdLst/>
              <a:ahLst/>
              <a:cxnLst/>
              <a:rect l="l" t="t" r="r" b="b"/>
              <a:pathLst>
                <a:path w="180260" h="127926" extrusionOk="0">
                  <a:moveTo>
                    <a:pt x="166077" y="14290"/>
                  </a:moveTo>
                  <a:lnTo>
                    <a:pt x="296" y="14290"/>
                  </a:lnTo>
                  <a:lnTo>
                    <a:pt x="296" y="296"/>
                  </a:lnTo>
                  <a:lnTo>
                    <a:pt x="180556" y="296"/>
                  </a:lnTo>
                  <a:lnTo>
                    <a:pt x="180556" y="120004"/>
                  </a:lnTo>
                  <a:cubicBezTo>
                    <a:pt x="180556" y="127757"/>
                    <a:pt x="180556" y="127757"/>
                    <a:pt x="172900" y="127757"/>
                  </a:cubicBezTo>
                  <a:lnTo>
                    <a:pt x="166135" y="1277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0"/>
            <p:cNvSpPr/>
            <p:nvPr/>
          </p:nvSpPr>
          <p:spPr>
            <a:xfrm>
              <a:off x="3222308" y="2627130"/>
              <a:ext cx="103213" cy="94956"/>
            </a:xfrm>
            <a:custGeom>
              <a:avLst/>
              <a:gdLst/>
              <a:ahLst/>
              <a:cxnLst/>
              <a:rect l="l" t="t" r="r" b="b"/>
              <a:pathLst>
                <a:path w="96914" h="89161" extrusionOk="0">
                  <a:moveTo>
                    <a:pt x="97462" y="75462"/>
                  </a:moveTo>
                  <a:lnTo>
                    <a:pt x="97462" y="89709"/>
                  </a:lnTo>
                  <a:lnTo>
                    <a:pt x="296" y="89709"/>
                  </a:lnTo>
                  <a:lnTo>
                    <a:pt x="296" y="296"/>
                  </a:lnTo>
                  <a:lnTo>
                    <a:pt x="14310" y="296"/>
                  </a:lnTo>
                  <a:lnTo>
                    <a:pt x="14310" y="75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0"/>
            <p:cNvSpPr/>
            <p:nvPr/>
          </p:nvSpPr>
          <p:spPr>
            <a:xfrm>
              <a:off x="3358418" y="2475645"/>
              <a:ext cx="121791" cy="14450"/>
            </a:xfrm>
            <a:custGeom>
              <a:avLst/>
              <a:gdLst/>
              <a:ahLst/>
              <a:cxnLst/>
              <a:rect l="l" t="t" r="r" b="b"/>
              <a:pathLst>
                <a:path w="114358" h="13568" extrusionOk="0">
                  <a:moveTo>
                    <a:pt x="296" y="13864"/>
                  </a:moveTo>
                  <a:lnTo>
                    <a:pt x="296" y="296"/>
                  </a:lnTo>
                  <a:lnTo>
                    <a:pt x="115256" y="296"/>
                  </a:lnTo>
                  <a:lnTo>
                    <a:pt x="115256" y="138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0"/>
            <p:cNvSpPr/>
            <p:nvPr/>
          </p:nvSpPr>
          <p:spPr>
            <a:xfrm>
              <a:off x="3291520" y="2577758"/>
              <a:ext cx="92891" cy="14450"/>
            </a:xfrm>
            <a:custGeom>
              <a:avLst/>
              <a:gdLst/>
              <a:ahLst/>
              <a:cxnLst/>
              <a:rect l="l" t="t" r="r" b="b"/>
              <a:pathLst>
                <a:path w="87222" h="13568" extrusionOk="0">
                  <a:moveTo>
                    <a:pt x="296" y="15007"/>
                  </a:moveTo>
                  <a:lnTo>
                    <a:pt x="296" y="664"/>
                  </a:lnTo>
                  <a:cubicBezTo>
                    <a:pt x="2506" y="664"/>
                    <a:pt x="4463" y="412"/>
                    <a:pt x="6421" y="412"/>
                  </a:cubicBezTo>
                  <a:cubicBezTo>
                    <a:pt x="31115" y="412"/>
                    <a:pt x="55789" y="412"/>
                    <a:pt x="80483" y="296"/>
                  </a:cubicBezTo>
                  <a:cubicBezTo>
                    <a:pt x="85387" y="296"/>
                    <a:pt x="87228" y="1459"/>
                    <a:pt x="86957" y="6653"/>
                  </a:cubicBezTo>
                  <a:cubicBezTo>
                    <a:pt x="86453" y="15938"/>
                    <a:pt x="87848" y="14988"/>
                    <a:pt x="78758" y="14988"/>
                  </a:cubicBezTo>
                  <a:cubicBezTo>
                    <a:pt x="54813" y="14988"/>
                    <a:pt x="30862" y="14988"/>
                    <a:pt x="6905" y="149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0"/>
            <p:cNvSpPr/>
            <p:nvPr/>
          </p:nvSpPr>
          <p:spPr>
            <a:xfrm>
              <a:off x="3291645" y="2509765"/>
              <a:ext cx="90827" cy="14450"/>
            </a:xfrm>
            <a:custGeom>
              <a:avLst/>
              <a:gdLst/>
              <a:ahLst/>
              <a:cxnLst/>
              <a:rect l="l" t="t" r="r" b="b"/>
              <a:pathLst>
                <a:path w="85284" h="13568" extrusionOk="0">
                  <a:moveTo>
                    <a:pt x="86336" y="14077"/>
                  </a:moveTo>
                  <a:lnTo>
                    <a:pt x="296" y="14077"/>
                  </a:lnTo>
                  <a:lnTo>
                    <a:pt x="296" y="296"/>
                  </a:lnTo>
                  <a:lnTo>
                    <a:pt x="8633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0"/>
            <p:cNvSpPr/>
            <p:nvPr/>
          </p:nvSpPr>
          <p:spPr>
            <a:xfrm>
              <a:off x="3460883" y="2509765"/>
              <a:ext cx="76378" cy="14450"/>
            </a:xfrm>
            <a:custGeom>
              <a:avLst/>
              <a:gdLst/>
              <a:ahLst/>
              <a:cxnLst/>
              <a:rect l="l" t="t" r="r" b="b"/>
              <a:pathLst>
                <a:path w="71716" h="13568" extrusionOk="0">
                  <a:moveTo>
                    <a:pt x="72012" y="296"/>
                  </a:moveTo>
                  <a:lnTo>
                    <a:pt x="72012" y="14096"/>
                  </a:lnTo>
                  <a:lnTo>
                    <a:pt x="296" y="14096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0"/>
            <p:cNvSpPr/>
            <p:nvPr/>
          </p:nvSpPr>
          <p:spPr>
            <a:xfrm>
              <a:off x="3466422" y="2544093"/>
              <a:ext cx="70185" cy="14450"/>
            </a:xfrm>
            <a:custGeom>
              <a:avLst/>
              <a:gdLst/>
              <a:ahLst/>
              <a:cxnLst/>
              <a:rect l="l" t="t" r="r" b="b"/>
              <a:pathLst>
                <a:path w="65901" h="13568" extrusionOk="0">
                  <a:moveTo>
                    <a:pt x="66798" y="296"/>
                  </a:moveTo>
                  <a:lnTo>
                    <a:pt x="66798" y="13999"/>
                  </a:lnTo>
                  <a:lnTo>
                    <a:pt x="296" y="13999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0"/>
            <p:cNvSpPr/>
            <p:nvPr/>
          </p:nvSpPr>
          <p:spPr>
            <a:xfrm>
              <a:off x="3343208" y="2544030"/>
              <a:ext cx="59864" cy="14450"/>
            </a:xfrm>
            <a:custGeom>
              <a:avLst/>
              <a:gdLst/>
              <a:ahLst/>
              <a:cxnLst/>
              <a:rect l="l" t="t" r="r" b="b"/>
              <a:pathLst>
                <a:path w="56210" h="13568" extrusionOk="0">
                  <a:moveTo>
                    <a:pt x="57204" y="296"/>
                  </a:moveTo>
                  <a:lnTo>
                    <a:pt x="57204" y="14019"/>
                  </a:lnTo>
                  <a:lnTo>
                    <a:pt x="296" y="14019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0"/>
            <p:cNvSpPr/>
            <p:nvPr/>
          </p:nvSpPr>
          <p:spPr>
            <a:xfrm>
              <a:off x="3291790" y="2475645"/>
              <a:ext cx="51607" cy="14450"/>
            </a:xfrm>
            <a:custGeom>
              <a:avLst/>
              <a:gdLst/>
              <a:ahLst/>
              <a:cxnLst/>
              <a:rect l="l" t="t" r="r" b="b"/>
              <a:pathLst>
                <a:path w="48457" h="13568" extrusionOk="0">
                  <a:moveTo>
                    <a:pt x="47454" y="296"/>
                  </a:moveTo>
                  <a:cubicBezTo>
                    <a:pt x="49393" y="14406"/>
                    <a:pt x="49393" y="14406"/>
                    <a:pt x="36425" y="14406"/>
                  </a:cubicBezTo>
                  <a:lnTo>
                    <a:pt x="296" y="14406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0"/>
            <p:cNvSpPr/>
            <p:nvPr/>
          </p:nvSpPr>
          <p:spPr>
            <a:xfrm>
              <a:off x="3496988" y="2475500"/>
              <a:ext cx="39221" cy="14450"/>
            </a:xfrm>
            <a:custGeom>
              <a:avLst/>
              <a:gdLst/>
              <a:ahLst/>
              <a:cxnLst/>
              <a:rect l="l" t="t" r="r" b="b"/>
              <a:pathLst>
                <a:path w="36827" h="13568" extrusionOk="0">
                  <a:moveTo>
                    <a:pt x="38015" y="14212"/>
                  </a:moveTo>
                  <a:lnTo>
                    <a:pt x="296" y="14212"/>
                  </a:lnTo>
                  <a:lnTo>
                    <a:pt x="296" y="296"/>
                  </a:lnTo>
                  <a:lnTo>
                    <a:pt x="38015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0"/>
            <p:cNvSpPr/>
            <p:nvPr/>
          </p:nvSpPr>
          <p:spPr>
            <a:xfrm>
              <a:off x="3291790" y="2543660"/>
              <a:ext cx="35092" cy="14450"/>
            </a:xfrm>
            <a:custGeom>
              <a:avLst/>
              <a:gdLst/>
              <a:ahLst/>
              <a:cxnLst/>
              <a:rect l="l" t="t" r="r" b="b"/>
              <a:pathLst>
                <a:path w="32950" h="13568" extrusionOk="0">
                  <a:moveTo>
                    <a:pt x="296" y="314"/>
                  </a:moveTo>
                  <a:cubicBezTo>
                    <a:pt x="10530" y="314"/>
                    <a:pt x="20357" y="217"/>
                    <a:pt x="30184" y="469"/>
                  </a:cubicBezTo>
                  <a:cubicBezTo>
                    <a:pt x="31289" y="469"/>
                    <a:pt x="33130" y="2407"/>
                    <a:pt x="33285" y="3648"/>
                  </a:cubicBezTo>
                  <a:cubicBezTo>
                    <a:pt x="33554" y="7195"/>
                    <a:pt x="33605" y="10755"/>
                    <a:pt x="33441" y="14308"/>
                  </a:cubicBezTo>
                  <a:lnTo>
                    <a:pt x="296" y="14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0"/>
            <p:cNvSpPr/>
            <p:nvPr/>
          </p:nvSpPr>
          <p:spPr>
            <a:xfrm>
              <a:off x="3419286" y="2543659"/>
              <a:ext cx="30964" cy="14450"/>
            </a:xfrm>
            <a:custGeom>
              <a:avLst/>
              <a:gdLst/>
              <a:ahLst/>
              <a:cxnLst/>
              <a:rect l="l" t="t" r="r" b="b"/>
              <a:pathLst>
                <a:path w="29074" h="13568" extrusionOk="0">
                  <a:moveTo>
                    <a:pt x="1357" y="14329"/>
                  </a:moveTo>
                  <a:cubicBezTo>
                    <a:pt x="1138" y="13985"/>
                    <a:pt x="949" y="13621"/>
                    <a:pt x="795" y="13243"/>
                  </a:cubicBezTo>
                  <a:cubicBezTo>
                    <a:pt x="-407" y="296"/>
                    <a:pt x="-407" y="296"/>
                    <a:pt x="12251" y="296"/>
                  </a:cubicBezTo>
                  <a:lnTo>
                    <a:pt x="29172" y="296"/>
                  </a:lnTo>
                  <a:lnTo>
                    <a:pt x="29172" y="14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0"/>
            <p:cNvSpPr/>
            <p:nvPr/>
          </p:nvSpPr>
          <p:spPr>
            <a:xfrm>
              <a:off x="3399442" y="2578420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14154" y="296"/>
                  </a:moveTo>
                  <a:lnTo>
                    <a:pt x="14154" y="14057"/>
                  </a:lnTo>
                  <a:lnTo>
                    <a:pt x="296" y="14057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0"/>
            <p:cNvSpPr/>
            <p:nvPr/>
          </p:nvSpPr>
          <p:spPr>
            <a:xfrm>
              <a:off x="3430236" y="2578337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296" y="296"/>
                  </a:moveTo>
                  <a:lnTo>
                    <a:pt x="14019" y="296"/>
                  </a:lnTo>
                  <a:lnTo>
                    <a:pt x="14019" y="13999"/>
                  </a:lnTo>
                  <a:lnTo>
                    <a:pt x="296" y="13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0"/>
            <p:cNvSpPr/>
            <p:nvPr/>
          </p:nvSpPr>
          <p:spPr>
            <a:xfrm>
              <a:off x="3399483" y="2509724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296" y="296"/>
                  </a:moveTo>
                  <a:lnTo>
                    <a:pt x="13980" y="296"/>
                  </a:lnTo>
                  <a:lnTo>
                    <a:pt x="13980" y="14057"/>
                  </a:lnTo>
                  <a:lnTo>
                    <a:pt x="296" y="140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0"/>
            <p:cNvSpPr/>
            <p:nvPr/>
          </p:nvSpPr>
          <p:spPr>
            <a:xfrm>
              <a:off x="3430339" y="2509869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13864" y="13980"/>
                  </a:moveTo>
                  <a:lnTo>
                    <a:pt x="296" y="13980"/>
                  </a:lnTo>
                  <a:lnTo>
                    <a:pt x="296" y="296"/>
                  </a:lnTo>
                  <a:lnTo>
                    <a:pt x="13864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90"/>
          <p:cNvSpPr txBox="1"/>
          <p:nvPr/>
        </p:nvSpPr>
        <p:spPr>
          <a:xfrm>
            <a:off x="8686800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05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" name="Google Shape;497;p90">
            <a:extLst>
              <a:ext uri="{FF2B5EF4-FFF2-40B4-BE49-F238E27FC236}">
                <a16:creationId xmlns:a16="http://schemas.microsoft.com/office/drawing/2014/main" id="{CCF6472B-940E-4A6E-B84B-F4F1A3880984}"/>
              </a:ext>
            </a:extLst>
          </p:cNvPr>
          <p:cNvSpPr txBox="1"/>
          <p:nvPr/>
        </p:nvSpPr>
        <p:spPr>
          <a:xfrm>
            <a:off x="4799476" y="3191900"/>
            <a:ext cx="3696823" cy="115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SzPts val="1600"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Диспансеризация и профилактические медицинские осмотры</a:t>
            </a:r>
          </a:p>
          <a:p>
            <a:pPr>
              <a:buSzPts val="1600"/>
            </a:pPr>
            <a:endParaRPr lang="ru-RU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Вакцинопрофилактика </a:t>
            </a:r>
            <a:endParaRPr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3" name="Google Shape;502;p90">
            <a:extLst>
              <a:ext uri="{FF2B5EF4-FFF2-40B4-BE49-F238E27FC236}">
                <a16:creationId xmlns:a16="http://schemas.microsoft.com/office/drawing/2014/main" id="{50D82974-07C3-48F5-9E10-F456988F5AC9}"/>
              </a:ext>
            </a:extLst>
          </p:cNvPr>
          <p:cNvGrpSpPr/>
          <p:nvPr/>
        </p:nvGrpSpPr>
        <p:grpSpPr>
          <a:xfrm>
            <a:off x="4341813" y="3819140"/>
            <a:ext cx="363657" cy="434775"/>
            <a:chOff x="7803057" y="1464602"/>
            <a:chExt cx="328613" cy="392906"/>
          </a:xfrm>
          <a:solidFill>
            <a:srgbClr val="0070C0"/>
          </a:solidFill>
        </p:grpSpPr>
        <p:sp>
          <p:nvSpPr>
            <p:cNvPr id="64" name="Google Shape;503;p90">
              <a:extLst>
                <a:ext uri="{FF2B5EF4-FFF2-40B4-BE49-F238E27FC236}">
                  <a16:creationId xmlns:a16="http://schemas.microsoft.com/office/drawing/2014/main" id="{6CBA5418-0583-4337-BEF5-F8ECF3EAB156}"/>
                </a:ext>
              </a:extLst>
            </p:cNvPr>
            <p:cNvSpPr/>
            <p:nvPr/>
          </p:nvSpPr>
          <p:spPr>
            <a:xfrm>
              <a:off x="7803057" y="1464602"/>
              <a:ext cx="328613" cy="392906"/>
            </a:xfrm>
            <a:custGeom>
              <a:avLst/>
              <a:gdLst/>
              <a:ahLst/>
              <a:cxnLst/>
              <a:rect l="l" t="t" r="r" b="b"/>
              <a:pathLst>
                <a:path w="438150" h="523875" extrusionOk="0">
                  <a:moveTo>
                    <a:pt x="69940" y="430180"/>
                  </a:moveTo>
                  <a:cubicBezTo>
                    <a:pt x="87657" y="430180"/>
                    <a:pt x="104421" y="430180"/>
                    <a:pt x="121375" y="430180"/>
                  </a:cubicBezTo>
                  <a:cubicBezTo>
                    <a:pt x="113469" y="403224"/>
                    <a:pt x="119089" y="375792"/>
                    <a:pt x="116613" y="348456"/>
                  </a:cubicBezTo>
                  <a:cubicBezTo>
                    <a:pt x="102897" y="348456"/>
                    <a:pt x="89371" y="348456"/>
                    <a:pt x="75274" y="348456"/>
                  </a:cubicBezTo>
                  <a:cubicBezTo>
                    <a:pt x="74036" y="354361"/>
                    <a:pt x="77084" y="363886"/>
                    <a:pt x="66606" y="363219"/>
                  </a:cubicBezTo>
                  <a:cubicBezTo>
                    <a:pt x="57748" y="362648"/>
                    <a:pt x="60320" y="354266"/>
                    <a:pt x="59463" y="348741"/>
                  </a:cubicBezTo>
                  <a:cubicBezTo>
                    <a:pt x="42603" y="343407"/>
                    <a:pt x="35269" y="334549"/>
                    <a:pt x="36603" y="321690"/>
                  </a:cubicBezTo>
                  <a:cubicBezTo>
                    <a:pt x="38127" y="307784"/>
                    <a:pt x="46223" y="302069"/>
                    <a:pt x="68892" y="299307"/>
                  </a:cubicBezTo>
                  <a:cubicBezTo>
                    <a:pt x="68892" y="297021"/>
                    <a:pt x="68892" y="294639"/>
                    <a:pt x="68892" y="292258"/>
                  </a:cubicBezTo>
                  <a:cubicBezTo>
                    <a:pt x="68892" y="221487"/>
                    <a:pt x="68892" y="150907"/>
                    <a:pt x="68892" y="80136"/>
                  </a:cubicBezTo>
                  <a:cubicBezTo>
                    <a:pt x="68892" y="62325"/>
                    <a:pt x="74417" y="56895"/>
                    <a:pt x="92705" y="56895"/>
                  </a:cubicBezTo>
                  <a:cubicBezTo>
                    <a:pt x="122994" y="56895"/>
                    <a:pt x="153284" y="56895"/>
                    <a:pt x="183573" y="56991"/>
                  </a:cubicBezTo>
                  <a:cubicBezTo>
                    <a:pt x="187193" y="56991"/>
                    <a:pt x="189860" y="56705"/>
                    <a:pt x="191955" y="52800"/>
                  </a:cubicBezTo>
                  <a:cubicBezTo>
                    <a:pt x="194908" y="47180"/>
                    <a:pt x="200528" y="44799"/>
                    <a:pt x="207100" y="44703"/>
                  </a:cubicBezTo>
                  <a:cubicBezTo>
                    <a:pt x="212053" y="44608"/>
                    <a:pt x="217101" y="44703"/>
                    <a:pt x="222054" y="44703"/>
                  </a:cubicBezTo>
                  <a:cubicBezTo>
                    <a:pt x="221388" y="22415"/>
                    <a:pt x="233199" y="7937"/>
                    <a:pt x="251582" y="7175"/>
                  </a:cubicBezTo>
                  <a:cubicBezTo>
                    <a:pt x="271299" y="6413"/>
                    <a:pt x="283110" y="19653"/>
                    <a:pt x="284157" y="44703"/>
                  </a:cubicBezTo>
                  <a:cubicBezTo>
                    <a:pt x="288539" y="44703"/>
                    <a:pt x="292920" y="44799"/>
                    <a:pt x="297302" y="44703"/>
                  </a:cubicBezTo>
                  <a:cubicBezTo>
                    <a:pt x="305208" y="44513"/>
                    <a:pt x="311018" y="47656"/>
                    <a:pt x="315304" y="54419"/>
                  </a:cubicBezTo>
                  <a:cubicBezTo>
                    <a:pt x="316257" y="55943"/>
                    <a:pt x="319400" y="56991"/>
                    <a:pt x="321400" y="56991"/>
                  </a:cubicBezTo>
                  <a:cubicBezTo>
                    <a:pt x="352547" y="57181"/>
                    <a:pt x="383503" y="57086"/>
                    <a:pt x="414650" y="57086"/>
                  </a:cubicBezTo>
                  <a:cubicBezTo>
                    <a:pt x="431033" y="57086"/>
                    <a:pt x="436938" y="62991"/>
                    <a:pt x="436938" y="79374"/>
                  </a:cubicBezTo>
                  <a:cubicBezTo>
                    <a:pt x="436938" y="216153"/>
                    <a:pt x="436938" y="352932"/>
                    <a:pt x="436938" y="489616"/>
                  </a:cubicBezTo>
                  <a:cubicBezTo>
                    <a:pt x="436938" y="505904"/>
                    <a:pt x="431033" y="511809"/>
                    <a:pt x="414459" y="511809"/>
                  </a:cubicBezTo>
                  <a:cubicBezTo>
                    <a:pt x="339117" y="511809"/>
                    <a:pt x="263774" y="511809"/>
                    <a:pt x="188526" y="511714"/>
                  </a:cubicBezTo>
                  <a:cubicBezTo>
                    <a:pt x="184145" y="511714"/>
                    <a:pt x="181002" y="512286"/>
                    <a:pt x="178049" y="516096"/>
                  </a:cubicBezTo>
                  <a:cubicBezTo>
                    <a:pt x="173858" y="521334"/>
                    <a:pt x="167762" y="523620"/>
                    <a:pt x="161094" y="523620"/>
                  </a:cubicBezTo>
                  <a:cubicBezTo>
                    <a:pt x="117851" y="523716"/>
                    <a:pt x="74512" y="523716"/>
                    <a:pt x="31269" y="523620"/>
                  </a:cubicBezTo>
                  <a:cubicBezTo>
                    <a:pt x="21744" y="523620"/>
                    <a:pt x="14505" y="519144"/>
                    <a:pt x="10028" y="510762"/>
                  </a:cubicBezTo>
                  <a:cubicBezTo>
                    <a:pt x="5646" y="502570"/>
                    <a:pt x="6313" y="494379"/>
                    <a:pt x="11647" y="486854"/>
                  </a:cubicBezTo>
                  <a:cubicBezTo>
                    <a:pt x="23649" y="470185"/>
                    <a:pt x="35745" y="453326"/>
                    <a:pt x="48223" y="436943"/>
                  </a:cubicBezTo>
                  <a:cubicBezTo>
                    <a:pt x="56224" y="426370"/>
                    <a:pt x="60510" y="414845"/>
                    <a:pt x="59748" y="401605"/>
                  </a:cubicBezTo>
                  <a:cubicBezTo>
                    <a:pt x="59558" y="398367"/>
                    <a:pt x="59653" y="395033"/>
                    <a:pt x="59748" y="391794"/>
                  </a:cubicBezTo>
                  <a:cubicBezTo>
                    <a:pt x="60034" y="386556"/>
                    <a:pt x="62987" y="383412"/>
                    <a:pt x="67464" y="383412"/>
                  </a:cubicBezTo>
                  <a:cubicBezTo>
                    <a:pt x="71940" y="383412"/>
                    <a:pt x="74893" y="386651"/>
                    <a:pt x="74988" y="391890"/>
                  </a:cubicBezTo>
                  <a:cubicBezTo>
                    <a:pt x="75179" y="404558"/>
                    <a:pt x="75560" y="417512"/>
                    <a:pt x="69940" y="430180"/>
                  </a:cubicBezTo>
                  <a:lnTo>
                    <a:pt x="69940" y="430180"/>
                  </a:lnTo>
                  <a:close/>
                  <a:moveTo>
                    <a:pt x="169000" y="470471"/>
                  </a:moveTo>
                  <a:cubicBezTo>
                    <a:pt x="174048" y="477805"/>
                    <a:pt x="179478" y="483425"/>
                    <a:pt x="182240" y="490188"/>
                  </a:cubicBezTo>
                  <a:cubicBezTo>
                    <a:pt x="184621" y="495807"/>
                    <a:pt x="187669" y="496665"/>
                    <a:pt x="192908" y="496665"/>
                  </a:cubicBezTo>
                  <a:cubicBezTo>
                    <a:pt x="266060" y="496569"/>
                    <a:pt x="339402" y="496569"/>
                    <a:pt x="412554" y="496569"/>
                  </a:cubicBezTo>
                  <a:cubicBezTo>
                    <a:pt x="421603" y="496569"/>
                    <a:pt x="421603" y="496569"/>
                    <a:pt x="421603" y="487425"/>
                  </a:cubicBezTo>
                  <a:cubicBezTo>
                    <a:pt x="421603" y="353218"/>
                    <a:pt x="421603" y="218820"/>
                    <a:pt x="421603" y="84613"/>
                  </a:cubicBezTo>
                  <a:cubicBezTo>
                    <a:pt x="421603" y="81756"/>
                    <a:pt x="421889" y="78708"/>
                    <a:pt x="421413" y="76041"/>
                  </a:cubicBezTo>
                  <a:cubicBezTo>
                    <a:pt x="421127" y="74707"/>
                    <a:pt x="419222" y="72612"/>
                    <a:pt x="418079" y="72516"/>
                  </a:cubicBezTo>
                  <a:cubicBezTo>
                    <a:pt x="411792" y="72135"/>
                    <a:pt x="405315" y="72326"/>
                    <a:pt x="398743" y="72326"/>
                  </a:cubicBezTo>
                  <a:cubicBezTo>
                    <a:pt x="398648" y="74612"/>
                    <a:pt x="398457" y="76326"/>
                    <a:pt x="398457" y="77946"/>
                  </a:cubicBezTo>
                  <a:cubicBezTo>
                    <a:pt x="398457" y="139191"/>
                    <a:pt x="398457" y="200437"/>
                    <a:pt x="398457" y="261873"/>
                  </a:cubicBezTo>
                  <a:cubicBezTo>
                    <a:pt x="398457" y="263874"/>
                    <a:pt x="398553" y="265779"/>
                    <a:pt x="398172" y="267684"/>
                  </a:cubicBezTo>
                  <a:cubicBezTo>
                    <a:pt x="397410" y="271494"/>
                    <a:pt x="394933" y="273875"/>
                    <a:pt x="390837" y="273875"/>
                  </a:cubicBezTo>
                  <a:cubicBezTo>
                    <a:pt x="386551" y="273875"/>
                    <a:pt x="383884" y="271589"/>
                    <a:pt x="383217" y="267398"/>
                  </a:cubicBezTo>
                  <a:cubicBezTo>
                    <a:pt x="382932" y="265302"/>
                    <a:pt x="383027" y="263207"/>
                    <a:pt x="383027" y="261016"/>
                  </a:cubicBezTo>
                  <a:cubicBezTo>
                    <a:pt x="383027" y="200532"/>
                    <a:pt x="382932" y="139953"/>
                    <a:pt x="383122" y="79470"/>
                  </a:cubicBezTo>
                  <a:cubicBezTo>
                    <a:pt x="383122" y="74040"/>
                    <a:pt x="381503" y="72135"/>
                    <a:pt x="375883" y="72231"/>
                  </a:cubicBezTo>
                  <a:cubicBezTo>
                    <a:pt x="358167" y="72516"/>
                    <a:pt x="340545" y="72326"/>
                    <a:pt x="322829" y="72421"/>
                  </a:cubicBezTo>
                  <a:cubicBezTo>
                    <a:pt x="320924" y="72421"/>
                    <a:pt x="319209" y="72707"/>
                    <a:pt x="317019" y="72897"/>
                  </a:cubicBezTo>
                  <a:cubicBezTo>
                    <a:pt x="317019" y="79184"/>
                    <a:pt x="317209" y="84708"/>
                    <a:pt x="317019" y="90328"/>
                  </a:cubicBezTo>
                  <a:cubicBezTo>
                    <a:pt x="316638" y="99948"/>
                    <a:pt x="310161" y="107187"/>
                    <a:pt x="300826" y="107568"/>
                  </a:cubicBezTo>
                  <a:cubicBezTo>
                    <a:pt x="286348" y="108045"/>
                    <a:pt x="271680" y="107854"/>
                    <a:pt x="257202" y="107664"/>
                  </a:cubicBezTo>
                  <a:cubicBezTo>
                    <a:pt x="252249" y="107568"/>
                    <a:pt x="249010" y="103758"/>
                    <a:pt x="249677" y="99377"/>
                  </a:cubicBezTo>
                  <a:cubicBezTo>
                    <a:pt x="250344" y="94614"/>
                    <a:pt x="253582" y="92614"/>
                    <a:pt x="258249" y="92614"/>
                  </a:cubicBezTo>
                  <a:cubicBezTo>
                    <a:pt x="270727" y="92614"/>
                    <a:pt x="283110" y="92519"/>
                    <a:pt x="295587" y="92614"/>
                  </a:cubicBezTo>
                  <a:cubicBezTo>
                    <a:pt x="299874" y="92709"/>
                    <a:pt x="302064" y="91662"/>
                    <a:pt x="301874" y="86804"/>
                  </a:cubicBezTo>
                  <a:cubicBezTo>
                    <a:pt x="301588" y="79470"/>
                    <a:pt x="301683" y="72231"/>
                    <a:pt x="301874" y="64896"/>
                  </a:cubicBezTo>
                  <a:cubicBezTo>
                    <a:pt x="301969" y="61372"/>
                    <a:pt x="300255" y="60134"/>
                    <a:pt x="296921" y="60229"/>
                  </a:cubicBezTo>
                  <a:cubicBezTo>
                    <a:pt x="291873" y="60324"/>
                    <a:pt x="286824" y="60324"/>
                    <a:pt x="281776" y="60229"/>
                  </a:cubicBezTo>
                  <a:cubicBezTo>
                    <a:pt x="271013" y="60039"/>
                    <a:pt x="265774" y="53657"/>
                    <a:pt x="268060" y="43370"/>
                  </a:cubicBezTo>
                  <a:cubicBezTo>
                    <a:pt x="269679" y="36131"/>
                    <a:pt x="268251" y="29940"/>
                    <a:pt x="261869" y="25558"/>
                  </a:cubicBezTo>
                  <a:cubicBezTo>
                    <a:pt x="256059" y="21558"/>
                    <a:pt x="249582" y="21653"/>
                    <a:pt x="243867" y="25653"/>
                  </a:cubicBezTo>
                  <a:cubicBezTo>
                    <a:pt x="238152" y="29654"/>
                    <a:pt x="236151" y="35655"/>
                    <a:pt x="237961" y="43560"/>
                  </a:cubicBezTo>
                  <a:cubicBezTo>
                    <a:pt x="240247" y="53466"/>
                    <a:pt x="235008" y="60039"/>
                    <a:pt x="224626" y="60229"/>
                  </a:cubicBezTo>
                  <a:cubicBezTo>
                    <a:pt x="219387" y="60324"/>
                    <a:pt x="214149" y="60324"/>
                    <a:pt x="208910" y="60229"/>
                  </a:cubicBezTo>
                  <a:cubicBezTo>
                    <a:pt x="205481" y="60134"/>
                    <a:pt x="203957" y="61467"/>
                    <a:pt x="204052" y="64992"/>
                  </a:cubicBezTo>
                  <a:cubicBezTo>
                    <a:pt x="204147" y="72707"/>
                    <a:pt x="204147" y="80327"/>
                    <a:pt x="204052" y="88042"/>
                  </a:cubicBezTo>
                  <a:cubicBezTo>
                    <a:pt x="204052" y="91281"/>
                    <a:pt x="205576" y="92519"/>
                    <a:pt x="208624" y="92519"/>
                  </a:cubicBezTo>
                  <a:cubicBezTo>
                    <a:pt x="212720" y="92424"/>
                    <a:pt x="216816" y="92519"/>
                    <a:pt x="220911" y="92519"/>
                  </a:cubicBezTo>
                  <a:cubicBezTo>
                    <a:pt x="225960" y="92519"/>
                    <a:pt x="229103" y="94900"/>
                    <a:pt x="229484" y="99948"/>
                  </a:cubicBezTo>
                  <a:cubicBezTo>
                    <a:pt x="229865" y="104425"/>
                    <a:pt x="226150" y="107568"/>
                    <a:pt x="220626" y="107759"/>
                  </a:cubicBezTo>
                  <a:cubicBezTo>
                    <a:pt x="216339" y="107854"/>
                    <a:pt x="212053" y="107854"/>
                    <a:pt x="207767" y="107759"/>
                  </a:cubicBezTo>
                  <a:cubicBezTo>
                    <a:pt x="196242" y="107664"/>
                    <a:pt x="189003" y="100425"/>
                    <a:pt x="188812" y="88899"/>
                  </a:cubicBezTo>
                  <a:cubicBezTo>
                    <a:pt x="188717" y="83661"/>
                    <a:pt x="188812" y="78231"/>
                    <a:pt x="188812" y="72707"/>
                  </a:cubicBezTo>
                  <a:cubicBezTo>
                    <a:pt x="186431" y="72612"/>
                    <a:pt x="184716" y="72421"/>
                    <a:pt x="183002" y="72421"/>
                  </a:cubicBezTo>
                  <a:cubicBezTo>
                    <a:pt x="165095" y="72421"/>
                    <a:pt x="147283" y="72612"/>
                    <a:pt x="129376" y="72326"/>
                  </a:cubicBezTo>
                  <a:cubicBezTo>
                    <a:pt x="124233" y="72231"/>
                    <a:pt x="122804" y="73850"/>
                    <a:pt x="122804" y="78993"/>
                  </a:cubicBezTo>
                  <a:cubicBezTo>
                    <a:pt x="122899" y="150812"/>
                    <a:pt x="122899" y="222726"/>
                    <a:pt x="122899" y="294544"/>
                  </a:cubicBezTo>
                  <a:cubicBezTo>
                    <a:pt x="122899" y="296354"/>
                    <a:pt x="123185" y="298164"/>
                    <a:pt x="123280" y="299878"/>
                  </a:cubicBezTo>
                  <a:cubicBezTo>
                    <a:pt x="145473" y="301878"/>
                    <a:pt x="153665" y="307593"/>
                    <a:pt x="155379" y="321881"/>
                  </a:cubicBezTo>
                  <a:cubicBezTo>
                    <a:pt x="156999" y="334644"/>
                    <a:pt x="149855" y="343312"/>
                    <a:pt x="132519" y="349218"/>
                  </a:cubicBezTo>
                  <a:cubicBezTo>
                    <a:pt x="132519" y="361029"/>
                    <a:pt x="132615" y="373125"/>
                    <a:pt x="132519" y="385127"/>
                  </a:cubicBezTo>
                  <a:cubicBezTo>
                    <a:pt x="132329" y="423608"/>
                    <a:pt x="131948" y="420465"/>
                    <a:pt x="153570" y="450278"/>
                  </a:cubicBezTo>
                  <a:cubicBezTo>
                    <a:pt x="156237" y="453897"/>
                    <a:pt x="158904" y="455421"/>
                    <a:pt x="163571" y="455421"/>
                  </a:cubicBezTo>
                  <a:cubicBezTo>
                    <a:pt x="234056" y="455231"/>
                    <a:pt x="304636" y="455326"/>
                    <a:pt x="375026" y="455326"/>
                  </a:cubicBezTo>
                  <a:cubicBezTo>
                    <a:pt x="383027" y="455326"/>
                    <a:pt x="383027" y="455326"/>
                    <a:pt x="383027" y="447325"/>
                  </a:cubicBezTo>
                  <a:cubicBezTo>
                    <a:pt x="383027" y="400462"/>
                    <a:pt x="383027" y="353504"/>
                    <a:pt x="383027" y="306736"/>
                  </a:cubicBezTo>
                  <a:cubicBezTo>
                    <a:pt x="383027" y="304355"/>
                    <a:pt x="382932" y="302069"/>
                    <a:pt x="383313" y="299783"/>
                  </a:cubicBezTo>
                  <a:cubicBezTo>
                    <a:pt x="383979" y="295782"/>
                    <a:pt x="386837" y="293211"/>
                    <a:pt x="390647" y="293877"/>
                  </a:cubicBezTo>
                  <a:cubicBezTo>
                    <a:pt x="393314" y="294354"/>
                    <a:pt x="396076" y="296925"/>
                    <a:pt x="397791" y="299211"/>
                  </a:cubicBezTo>
                  <a:cubicBezTo>
                    <a:pt x="398934" y="300735"/>
                    <a:pt x="398362" y="303688"/>
                    <a:pt x="398362" y="305974"/>
                  </a:cubicBezTo>
                  <a:cubicBezTo>
                    <a:pt x="398362" y="353694"/>
                    <a:pt x="398457" y="401224"/>
                    <a:pt x="398457" y="448944"/>
                  </a:cubicBezTo>
                  <a:cubicBezTo>
                    <a:pt x="398457" y="464184"/>
                    <a:pt x="392076" y="470566"/>
                    <a:pt x="376455" y="470566"/>
                  </a:cubicBezTo>
                  <a:cubicBezTo>
                    <a:pt x="310065" y="470566"/>
                    <a:pt x="243581" y="470566"/>
                    <a:pt x="177287" y="470471"/>
                  </a:cubicBezTo>
                  <a:cubicBezTo>
                    <a:pt x="174810" y="470471"/>
                    <a:pt x="172524" y="470471"/>
                    <a:pt x="169000" y="470471"/>
                  </a:cubicBezTo>
                  <a:lnTo>
                    <a:pt x="169000" y="470471"/>
                  </a:lnTo>
                  <a:close/>
                  <a:moveTo>
                    <a:pt x="95658" y="508666"/>
                  </a:moveTo>
                  <a:lnTo>
                    <a:pt x="95658" y="508666"/>
                  </a:lnTo>
                  <a:cubicBezTo>
                    <a:pt x="116232" y="508666"/>
                    <a:pt x="136710" y="508571"/>
                    <a:pt x="157284" y="508666"/>
                  </a:cubicBezTo>
                  <a:cubicBezTo>
                    <a:pt x="161761" y="508666"/>
                    <a:pt x="165952" y="508380"/>
                    <a:pt x="168238" y="503904"/>
                  </a:cubicBezTo>
                  <a:cubicBezTo>
                    <a:pt x="170524" y="499427"/>
                    <a:pt x="168333" y="495807"/>
                    <a:pt x="165666" y="492283"/>
                  </a:cubicBezTo>
                  <a:cubicBezTo>
                    <a:pt x="155094" y="477996"/>
                    <a:pt x="144711" y="463613"/>
                    <a:pt x="134043" y="449611"/>
                  </a:cubicBezTo>
                  <a:cubicBezTo>
                    <a:pt x="132519" y="447801"/>
                    <a:pt x="129376" y="446087"/>
                    <a:pt x="126900" y="446087"/>
                  </a:cubicBezTo>
                  <a:cubicBezTo>
                    <a:pt x="106326" y="445801"/>
                    <a:pt x="85847" y="445992"/>
                    <a:pt x="65273" y="445801"/>
                  </a:cubicBezTo>
                  <a:cubicBezTo>
                    <a:pt x="61558" y="445801"/>
                    <a:pt x="59272" y="447039"/>
                    <a:pt x="57177" y="449992"/>
                  </a:cubicBezTo>
                  <a:cubicBezTo>
                    <a:pt x="46794" y="464375"/>
                    <a:pt x="36317" y="478662"/>
                    <a:pt x="25744" y="492855"/>
                  </a:cubicBezTo>
                  <a:cubicBezTo>
                    <a:pt x="23172" y="496284"/>
                    <a:pt x="21077" y="499617"/>
                    <a:pt x="23458" y="503904"/>
                  </a:cubicBezTo>
                  <a:cubicBezTo>
                    <a:pt x="25744" y="507999"/>
                    <a:pt x="29459" y="508666"/>
                    <a:pt x="33840" y="508666"/>
                  </a:cubicBezTo>
                  <a:cubicBezTo>
                    <a:pt x="54605" y="508666"/>
                    <a:pt x="75179" y="508666"/>
                    <a:pt x="95658" y="508666"/>
                  </a:cubicBezTo>
                  <a:lnTo>
                    <a:pt x="95658" y="508666"/>
                  </a:lnTo>
                  <a:close/>
                  <a:moveTo>
                    <a:pt x="107278" y="72135"/>
                  </a:moveTo>
                  <a:cubicBezTo>
                    <a:pt x="102039" y="72135"/>
                    <a:pt x="97086" y="72135"/>
                    <a:pt x="92038" y="72135"/>
                  </a:cubicBezTo>
                  <a:cubicBezTo>
                    <a:pt x="84228" y="72135"/>
                    <a:pt x="84132" y="72135"/>
                    <a:pt x="84132" y="79660"/>
                  </a:cubicBezTo>
                  <a:cubicBezTo>
                    <a:pt x="84132" y="150907"/>
                    <a:pt x="84132" y="222154"/>
                    <a:pt x="84132" y="293401"/>
                  </a:cubicBezTo>
                  <a:cubicBezTo>
                    <a:pt x="84132" y="295497"/>
                    <a:pt x="84323" y="297497"/>
                    <a:pt x="84418" y="299497"/>
                  </a:cubicBezTo>
                  <a:cubicBezTo>
                    <a:pt x="92324" y="299497"/>
                    <a:pt x="99658" y="299497"/>
                    <a:pt x="107088" y="299497"/>
                  </a:cubicBezTo>
                  <a:cubicBezTo>
                    <a:pt x="107278" y="223678"/>
                    <a:pt x="107278" y="148335"/>
                    <a:pt x="107278" y="72135"/>
                  </a:cubicBezTo>
                  <a:lnTo>
                    <a:pt x="107278" y="72135"/>
                  </a:lnTo>
                  <a:close/>
                  <a:moveTo>
                    <a:pt x="96039" y="332930"/>
                  </a:moveTo>
                  <a:lnTo>
                    <a:pt x="96039" y="332930"/>
                  </a:lnTo>
                  <a:cubicBezTo>
                    <a:pt x="106897" y="333025"/>
                    <a:pt x="117756" y="333025"/>
                    <a:pt x="128614" y="332930"/>
                  </a:cubicBezTo>
                  <a:cubicBezTo>
                    <a:pt x="136044" y="332930"/>
                    <a:pt x="140235" y="329501"/>
                    <a:pt x="140139" y="323786"/>
                  </a:cubicBezTo>
                  <a:cubicBezTo>
                    <a:pt x="140044" y="318357"/>
                    <a:pt x="135948" y="315118"/>
                    <a:pt x="128805" y="315118"/>
                  </a:cubicBezTo>
                  <a:cubicBezTo>
                    <a:pt x="106897" y="315118"/>
                    <a:pt x="85085" y="315118"/>
                    <a:pt x="63082" y="315118"/>
                  </a:cubicBezTo>
                  <a:cubicBezTo>
                    <a:pt x="55843" y="315118"/>
                    <a:pt x="51938" y="318357"/>
                    <a:pt x="51843" y="323881"/>
                  </a:cubicBezTo>
                  <a:cubicBezTo>
                    <a:pt x="51843" y="329501"/>
                    <a:pt x="55748" y="332835"/>
                    <a:pt x="62892" y="332835"/>
                  </a:cubicBezTo>
                  <a:cubicBezTo>
                    <a:pt x="74036" y="332930"/>
                    <a:pt x="85085" y="332930"/>
                    <a:pt x="96039" y="332930"/>
                  </a:cubicBezTo>
                  <a:lnTo>
                    <a:pt x="96039" y="3329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04;p90">
              <a:extLst>
                <a:ext uri="{FF2B5EF4-FFF2-40B4-BE49-F238E27FC236}">
                  <a16:creationId xmlns:a16="http://schemas.microsoft.com/office/drawing/2014/main" id="{A0E605B5-B483-4B64-A37B-C872F31ECD48}"/>
                </a:ext>
              </a:extLst>
            </p:cNvPr>
            <p:cNvSpPr/>
            <p:nvPr/>
          </p:nvSpPr>
          <p:spPr>
            <a:xfrm>
              <a:off x="7910042" y="1593354"/>
              <a:ext cx="164306" cy="42863"/>
            </a:xfrm>
            <a:custGeom>
              <a:avLst/>
              <a:gdLst/>
              <a:ahLst/>
              <a:cxnLst/>
              <a:rect l="l" t="t" r="r" b="b"/>
              <a:pathLst>
                <a:path w="219075" h="57150" extrusionOk="0">
                  <a:moveTo>
                    <a:pt x="110268" y="50294"/>
                  </a:moveTo>
                  <a:cubicBezTo>
                    <a:pt x="83313" y="50294"/>
                    <a:pt x="56357" y="50199"/>
                    <a:pt x="29306" y="50390"/>
                  </a:cubicBezTo>
                  <a:cubicBezTo>
                    <a:pt x="21210" y="50485"/>
                    <a:pt x="13780" y="48770"/>
                    <a:pt x="10161" y="41055"/>
                  </a:cubicBezTo>
                  <a:cubicBezTo>
                    <a:pt x="6065" y="32578"/>
                    <a:pt x="5970" y="23434"/>
                    <a:pt x="10923" y="15052"/>
                  </a:cubicBezTo>
                  <a:cubicBezTo>
                    <a:pt x="14447" y="8956"/>
                    <a:pt x="20543" y="7241"/>
                    <a:pt x="27401" y="7241"/>
                  </a:cubicBezTo>
                  <a:cubicBezTo>
                    <a:pt x="55119" y="7337"/>
                    <a:pt x="82932" y="7241"/>
                    <a:pt x="110649" y="7241"/>
                  </a:cubicBezTo>
                  <a:cubicBezTo>
                    <a:pt x="137796" y="7241"/>
                    <a:pt x="164942" y="7337"/>
                    <a:pt x="192183" y="7146"/>
                  </a:cubicBezTo>
                  <a:cubicBezTo>
                    <a:pt x="200946" y="7051"/>
                    <a:pt x="208471" y="9718"/>
                    <a:pt x="211233" y="18195"/>
                  </a:cubicBezTo>
                  <a:cubicBezTo>
                    <a:pt x="214186" y="27149"/>
                    <a:pt x="214948" y="36769"/>
                    <a:pt x="207709" y="44770"/>
                  </a:cubicBezTo>
                  <a:cubicBezTo>
                    <a:pt x="203518" y="49247"/>
                    <a:pt x="198184" y="50199"/>
                    <a:pt x="192279" y="50199"/>
                  </a:cubicBezTo>
                  <a:cubicBezTo>
                    <a:pt x="164942" y="50199"/>
                    <a:pt x="137605" y="50199"/>
                    <a:pt x="110268" y="50294"/>
                  </a:cubicBezTo>
                  <a:cubicBezTo>
                    <a:pt x="110268" y="50199"/>
                    <a:pt x="110268" y="50199"/>
                    <a:pt x="110268" y="50294"/>
                  </a:cubicBezTo>
                  <a:lnTo>
                    <a:pt x="110268" y="50294"/>
                  </a:lnTo>
                  <a:close/>
                  <a:moveTo>
                    <a:pt x="109316" y="34769"/>
                  </a:moveTo>
                  <a:cubicBezTo>
                    <a:pt x="111602" y="34864"/>
                    <a:pt x="113221" y="35054"/>
                    <a:pt x="114936" y="35054"/>
                  </a:cubicBezTo>
                  <a:cubicBezTo>
                    <a:pt x="140082" y="35054"/>
                    <a:pt x="165418" y="34959"/>
                    <a:pt x="190564" y="35150"/>
                  </a:cubicBezTo>
                  <a:cubicBezTo>
                    <a:pt x="195708" y="35150"/>
                    <a:pt x="197898" y="34007"/>
                    <a:pt x="197803" y="28387"/>
                  </a:cubicBezTo>
                  <a:cubicBezTo>
                    <a:pt x="197803" y="22958"/>
                    <a:pt x="195231" y="22196"/>
                    <a:pt x="190659" y="22196"/>
                  </a:cubicBezTo>
                  <a:cubicBezTo>
                    <a:pt x="165513" y="22386"/>
                    <a:pt x="140177" y="22291"/>
                    <a:pt x="115031" y="22291"/>
                  </a:cubicBezTo>
                  <a:cubicBezTo>
                    <a:pt x="113126" y="22291"/>
                    <a:pt x="111411" y="22291"/>
                    <a:pt x="109316" y="22291"/>
                  </a:cubicBezTo>
                  <a:cubicBezTo>
                    <a:pt x="109316" y="26863"/>
                    <a:pt x="109316" y="30482"/>
                    <a:pt x="109316" y="34769"/>
                  </a:cubicBezTo>
                  <a:lnTo>
                    <a:pt x="109316" y="34769"/>
                  </a:lnTo>
                  <a:close/>
                  <a:moveTo>
                    <a:pt x="93504" y="22672"/>
                  </a:moveTo>
                  <a:cubicBezTo>
                    <a:pt x="91409" y="22577"/>
                    <a:pt x="89790" y="22386"/>
                    <a:pt x="87980" y="22386"/>
                  </a:cubicBezTo>
                  <a:cubicBezTo>
                    <a:pt x="68644" y="22386"/>
                    <a:pt x="49308" y="22481"/>
                    <a:pt x="29782" y="22291"/>
                  </a:cubicBezTo>
                  <a:cubicBezTo>
                    <a:pt x="25020" y="22291"/>
                    <a:pt x="22734" y="23243"/>
                    <a:pt x="22734" y="28577"/>
                  </a:cubicBezTo>
                  <a:cubicBezTo>
                    <a:pt x="22638" y="34197"/>
                    <a:pt x="25115" y="35245"/>
                    <a:pt x="30068" y="35245"/>
                  </a:cubicBezTo>
                  <a:cubicBezTo>
                    <a:pt x="49213" y="35054"/>
                    <a:pt x="68358" y="35150"/>
                    <a:pt x="87599" y="35150"/>
                  </a:cubicBezTo>
                  <a:cubicBezTo>
                    <a:pt x="89504" y="35150"/>
                    <a:pt x="91314" y="34959"/>
                    <a:pt x="93314" y="34864"/>
                  </a:cubicBezTo>
                  <a:cubicBezTo>
                    <a:pt x="93504" y="30578"/>
                    <a:pt x="93504" y="26958"/>
                    <a:pt x="93504" y="22672"/>
                  </a:cubicBezTo>
                  <a:lnTo>
                    <a:pt x="93504" y="226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05;p90">
              <a:extLst>
                <a:ext uri="{FF2B5EF4-FFF2-40B4-BE49-F238E27FC236}">
                  <a16:creationId xmlns:a16="http://schemas.microsoft.com/office/drawing/2014/main" id="{F3B95A82-8AC1-4BA7-87EE-52FE6A614996}"/>
                </a:ext>
              </a:extLst>
            </p:cNvPr>
            <p:cNvSpPr/>
            <p:nvPr/>
          </p:nvSpPr>
          <p:spPr>
            <a:xfrm>
              <a:off x="7928662" y="1716657"/>
              <a:ext cx="121444" cy="21431"/>
            </a:xfrm>
            <a:custGeom>
              <a:avLst/>
              <a:gdLst/>
              <a:ahLst/>
              <a:cxnLst/>
              <a:rect l="l" t="t" r="r" b="b"/>
              <a:pathLst>
                <a:path w="161925" h="28575" extrusionOk="0">
                  <a:moveTo>
                    <a:pt x="85823" y="22479"/>
                  </a:moveTo>
                  <a:cubicBezTo>
                    <a:pt x="63725" y="22479"/>
                    <a:pt x="41532" y="22479"/>
                    <a:pt x="19434" y="22479"/>
                  </a:cubicBezTo>
                  <a:cubicBezTo>
                    <a:pt x="17624" y="22479"/>
                    <a:pt x="15909" y="22574"/>
                    <a:pt x="14195" y="22384"/>
                  </a:cubicBezTo>
                  <a:cubicBezTo>
                    <a:pt x="9623" y="21908"/>
                    <a:pt x="7051" y="19336"/>
                    <a:pt x="7146" y="14764"/>
                  </a:cubicBezTo>
                  <a:cubicBezTo>
                    <a:pt x="7242" y="10478"/>
                    <a:pt x="9623" y="8001"/>
                    <a:pt x="13909" y="7430"/>
                  </a:cubicBezTo>
                  <a:cubicBezTo>
                    <a:pt x="16005" y="7144"/>
                    <a:pt x="18195" y="7239"/>
                    <a:pt x="20291" y="7239"/>
                  </a:cubicBezTo>
                  <a:cubicBezTo>
                    <a:pt x="64296" y="7239"/>
                    <a:pt x="108492" y="7239"/>
                    <a:pt x="152498" y="7144"/>
                  </a:cubicBezTo>
                  <a:cubicBezTo>
                    <a:pt x="154117" y="7144"/>
                    <a:pt x="155641" y="7144"/>
                    <a:pt x="157165" y="7334"/>
                  </a:cubicBezTo>
                  <a:cubicBezTo>
                    <a:pt x="161451" y="7906"/>
                    <a:pt x="163928" y="10478"/>
                    <a:pt x="163928" y="14669"/>
                  </a:cubicBezTo>
                  <a:cubicBezTo>
                    <a:pt x="164023" y="19241"/>
                    <a:pt x="161356" y="21812"/>
                    <a:pt x="156879" y="22289"/>
                  </a:cubicBezTo>
                  <a:cubicBezTo>
                    <a:pt x="154593" y="22574"/>
                    <a:pt x="152212" y="22479"/>
                    <a:pt x="149831" y="22479"/>
                  </a:cubicBezTo>
                  <a:cubicBezTo>
                    <a:pt x="128495" y="22574"/>
                    <a:pt x="107159" y="22574"/>
                    <a:pt x="85823" y="22479"/>
                  </a:cubicBezTo>
                  <a:lnTo>
                    <a:pt x="85823" y="22479"/>
                  </a:lnTo>
                  <a:lnTo>
                    <a:pt x="85823" y="22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506;p90">
              <a:extLst>
                <a:ext uri="{FF2B5EF4-FFF2-40B4-BE49-F238E27FC236}">
                  <a16:creationId xmlns:a16="http://schemas.microsoft.com/office/drawing/2014/main" id="{2B962F89-CDCC-440E-BBBD-12C791F9F02C}"/>
                </a:ext>
              </a:extLst>
            </p:cNvPr>
            <p:cNvSpPr/>
            <p:nvPr/>
          </p:nvSpPr>
          <p:spPr>
            <a:xfrm>
              <a:off x="7928593" y="1693779"/>
              <a:ext cx="121444" cy="21431"/>
            </a:xfrm>
            <a:custGeom>
              <a:avLst/>
              <a:gdLst/>
              <a:ahLst/>
              <a:cxnLst/>
              <a:rect l="l" t="t" r="r" b="b"/>
              <a:pathLst>
                <a:path w="161925" h="28575" extrusionOk="0">
                  <a:moveTo>
                    <a:pt x="85439" y="22312"/>
                  </a:moveTo>
                  <a:cubicBezTo>
                    <a:pt x="62770" y="22312"/>
                    <a:pt x="40005" y="22312"/>
                    <a:pt x="17335" y="22312"/>
                  </a:cubicBezTo>
                  <a:cubicBezTo>
                    <a:pt x="10382" y="22312"/>
                    <a:pt x="7144" y="19836"/>
                    <a:pt x="7144" y="14883"/>
                  </a:cubicBezTo>
                  <a:cubicBezTo>
                    <a:pt x="7144" y="9930"/>
                    <a:pt x="10668" y="7263"/>
                    <a:pt x="17240" y="7168"/>
                  </a:cubicBezTo>
                  <a:cubicBezTo>
                    <a:pt x="62675" y="7168"/>
                    <a:pt x="108109" y="7168"/>
                    <a:pt x="153543" y="7168"/>
                  </a:cubicBezTo>
                  <a:cubicBezTo>
                    <a:pt x="154686" y="7168"/>
                    <a:pt x="155924" y="7072"/>
                    <a:pt x="156972" y="7263"/>
                  </a:cubicBezTo>
                  <a:cubicBezTo>
                    <a:pt x="161354" y="8025"/>
                    <a:pt x="164116" y="10501"/>
                    <a:pt x="164021" y="15073"/>
                  </a:cubicBezTo>
                  <a:cubicBezTo>
                    <a:pt x="163925" y="19550"/>
                    <a:pt x="161068" y="22217"/>
                    <a:pt x="156496" y="22217"/>
                  </a:cubicBezTo>
                  <a:cubicBezTo>
                    <a:pt x="146780" y="22408"/>
                    <a:pt x="137065" y="22312"/>
                    <a:pt x="127349" y="22312"/>
                  </a:cubicBezTo>
                  <a:cubicBezTo>
                    <a:pt x="113443" y="22312"/>
                    <a:pt x="99441" y="22312"/>
                    <a:pt x="85439" y="22312"/>
                  </a:cubicBezTo>
                  <a:lnTo>
                    <a:pt x="85439" y="22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07;p90">
              <a:extLst>
                <a:ext uri="{FF2B5EF4-FFF2-40B4-BE49-F238E27FC236}">
                  <a16:creationId xmlns:a16="http://schemas.microsoft.com/office/drawing/2014/main" id="{846DE1BB-37D7-4E30-BC57-50B32CE82048}"/>
                </a:ext>
              </a:extLst>
            </p:cNvPr>
            <p:cNvSpPr/>
            <p:nvPr/>
          </p:nvSpPr>
          <p:spPr>
            <a:xfrm>
              <a:off x="7928664" y="1739649"/>
              <a:ext cx="121444" cy="21431"/>
            </a:xfrm>
            <a:custGeom>
              <a:avLst/>
              <a:gdLst/>
              <a:ahLst/>
              <a:cxnLst/>
              <a:rect l="l" t="t" r="r" b="b"/>
              <a:pathLst>
                <a:path w="161925" h="28575" extrusionOk="0">
                  <a:moveTo>
                    <a:pt x="85344" y="22399"/>
                  </a:moveTo>
                  <a:cubicBezTo>
                    <a:pt x="63437" y="22399"/>
                    <a:pt x="41529" y="22399"/>
                    <a:pt x="19526" y="22399"/>
                  </a:cubicBezTo>
                  <a:cubicBezTo>
                    <a:pt x="17717" y="22399"/>
                    <a:pt x="16002" y="22494"/>
                    <a:pt x="14288" y="22304"/>
                  </a:cubicBezTo>
                  <a:cubicBezTo>
                    <a:pt x="9716" y="21827"/>
                    <a:pt x="7144" y="19256"/>
                    <a:pt x="7144" y="14779"/>
                  </a:cubicBezTo>
                  <a:cubicBezTo>
                    <a:pt x="7144" y="10207"/>
                    <a:pt x="9811" y="7540"/>
                    <a:pt x="14383" y="7349"/>
                  </a:cubicBezTo>
                  <a:cubicBezTo>
                    <a:pt x="20003" y="7064"/>
                    <a:pt x="25622" y="7159"/>
                    <a:pt x="31242" y="7159"/>
                  </a:cubicBezTo>
                  <a:cubicBezTo>
                    <a:pt x="71628" y="7159"/>
                    <a:pt x="112014" y="7159"/>
                    <a:pt x="152400" y="7254"/>
                  </a:cubicBezTo>
                  <a:cubicBezTo>
                    <a:pt x="154019" y="7254"/>
                    <a:pt x="155543" y="7159"/>
                    <a:pt x="157067" y="7349"/>
                  </a:cubicBezTo>
                  <a:cubicBezTo>
                    <a:pt x="161544" y="8016"/>
                    <a:pt x="164211" y="10588"/>
                    <a:pt x="164021" y="15160"/>
                  </a:cubicBezTo>
                  <a:cubicBezTo>
                    <a:pt x="163830" y="19351"/>
                    <a:pt x="161353" y="21827"/>
                    <a:pt x="156972" y="22304"/>
                  </a:cubicBezTo>
                  <a:cubicBezTo>
                    <a:pt x="155162" y="22494"/>
                    <a:pt x="153543" y="22399"/>
                    <a:pt x="151733" y="22399"/>
                  </a:cubicBezTo>
                  <a:cubicBezTo>
                    <a:pt x="129540" y="22304"/>
                    <a:pt x="107442" y="22304"/>
                    <a:pt x="85344" y="22399"/>
                  </a:cubicBezTo>
                  <a:lnTo>
                    <a:pt x="85344" y="22399"/>
                  </a:lnTo>
                  <a:lnTo>
                    <a:pt x="85344" y="2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08;p90">
              <a:extLst>
                <a:ext uri="{FF2B5EF4-FFF2-40B4-BE49-F238E27FC236}">
                  <a16:creationId xmlns:a16="http://schemas.microsoft.com/office/drawing/2014/main" id="{2BD30C19-BDD0-4525-897D-BE863BBD4B0B}"/>
                </a:ext>
              </a:extLst>
            </p:cNvPr>
            <p:cNvSpPr/>
            <p:nvPr/>
          </p:nvSpPr>
          <p:spPr>
            <a:xfrm>
              <a:off x="7928585" y="1762564"/>
              <a:ext cx="121444" cy="21431"/>
            </a:xfrm>
            <a:custGeom>
              <a:avLst/>
              <a:gdLst/>
              <a:ahLst/>
              <a:cxnLst/>
              <a:rect l="l" t="t" r="r" b="b"/>
              <a:pathLst>
                <a:path w="161925" h="28575" extrusionOk="0">
                  <a:moveTo>
                    <a:pt x="85830" y="7276"/>
                  </a:moveTo>
                  <a:cubicBezTo>
                    <a:pt x="108118" y="7276"/>
                    <a:pt x="130502" y="7276"/>
                    <a:pt x="152791" y="7276"/>
                  </a:cubicBezTo>
                  <a:cubicBezTo>
                    <a:pt x="154600" y="7276"/>
                    <a:pt x="156696" y="6799"/>
                    <a:pt x="157934" y="7657"/>
                  </a:cubicBezTo>
                  <a:cubicBezTo>
                    <a:pt x="160315" y="9181"/>
                    <a:pt x="163554" y="11562"/>
                    <a:pt x="163649" y="13753"/>
                  </a:cubicBezTo>
                  <a:cubicBezTo>
                    <a:pt x="163840" y="16324"/>
                    <a:pt x="161458" y="19372"/>
                    <a:pt x="159268" y="21468"/>
                  </a:cubicBezTo>
                  <a:cubicBezTo>
                    <a:pt x="158125" y="22611"/>
                    <a:pt x="155172" y="22420"/>
                    <a:pt x="153172" y="22420"/>
                  </a:cubicBezTo>
                  <a:cubicBezTo>
                    <a:pt x="108118" y="22420"/>
                    <a:pt x="63065" y="22420"/>
                    <a:pt x="18107" y="22420"/>
                  </a:cubicBezTo>
                  <a:cubicBezTo>
                    <a:pt x="16678" y="22420"/>
                    <a:pt x="15345" y="22516"/>
                    <a:pt x="14011" y="22230"/>
                  </a:cubicBezTo>
                  <a:cubicBezTo>
                    <a:pt x="9630" y="21468"/>
                    <a:pt x="6963" y="18896"/>
                    <a:pt x="7153" y="14324"/>
                  </a:cubicBezTo>
                  <a:cubicBezTo>
                    <a:pt x="7344" y="9752"/>
                    <a:pt x="10201" y="7466"/>
                    <a:pt x="14773" y="7276"/>
                  </a:cubicBezTo>
                  <a:cubicBezTo>
                    <a:pt x="18202" y="7180"/>
                    <a:pt x="21822" y="7276"/>
                    <a:pt x="25251" y="7276"/>
                  </a:cubicBezTo>
                  <a:cubicBezTo>
                    <a:pt x="45444" y="7276"/>
                    <a:pt x="65542" y="7276"/>
                    <a:pt x="85830" y="7276"/>
                  </a:cubicBezTo>
                  <a:lnTo>
                    <a:pt x="85830" y="7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9;p90">
              <a:extLst>
                <a:ext uri="{FF2B5EF4-FFF2-40B4-BE49-F238E27FC236}">
                  <a16:creationId xmlns:a16="http://schemas.microsoft.com/office/drawing/2014/main" id="{626D7D99-2BAB-4429-BC66-F63BF8C88BDF}"/>
                </a:ext>
              </a:extLst>
            </p:cNvPr>
            <p:cNvSpPr/>
            <p:nvPr/>
          </p:nvSpPr>
          <p:spPr>
            <a:xfrm>
              <a:off x="7928572" y="1670940"/>
              <a:ext cx="121444" cy="21431"/>
            </a:xfrm>
            <a:custGeom>
              <a:avLst/>
              <a:gdLst/>
              <a:ahLst/>
              <a:cxnLst/>
              <a:rect l="l" t="t" r="r" b="b"/>
              <a:pathLst>
                <a:path w="161925" h="28575" extrusionOk="0">
                  <a:moveTo>
                    <a:pt x="85563" y="7330"/>
                  </a:moveTo>
                  <a:cubicBezTo>
                    <a:pt x="107470" y="7330"/>
                    <a:pt x="129378" y="7330"/>
                    <a:pt x="151380" y="7330"/>
                  </a:cubicBezTo>
                  <a:cubicBezTo>
                    <a:pt x="153381" y="7330"/>
                    <a:pt x="155762" y="6759"/>
                    <a:pt x="157095" y="7616"/>
                  </a:cubicBezTo>
                  <a:cubicBezTo>
                    <a:pt x="159572" y="9235"/>
                    <a:pt x="162906" y="11712"/>
                    <a:pt x="163096" y="14093"/>
                  </a:cubicBezTo>
                  <a:cubicBezTo>
                    <a:pt x="163287" y="16474"/>
                    <a:pt x="160620" y="19618"/>
                    <a:pt x="158429" y="21523"/>
                  </a:cubicBezTo>
                  <a:cubicBezTo>
                    <a:pt x="156905" y="22666"/>
                    <a:pt x="153952" y="22380"/>
                    <a:pt x="151666" y="22380"/>
                  </a:cubicBezTo>
                  <a:cubicBezTo>
                    <a:pt x="107375" y="22475"/>
                    <a:pt x="63179" y="22475"/>
                    <a:pt x="18888" y="22475"/>
                  </a:cubicBezTo>
                  <a:cubicBezTo>
                    <a:pt x="16792" y="22475"/>
                    <a:pt x="14506" y="22475"/>
                    <a:pt x="12601" y="21999"/>
                  </a:cubicBezTo>
                  <a:cubicBezTo>
                    <a:pt x="8791" y="20951"/>
                    <a:pt x="6886" y="18189"/>
                    <a:pt x="7172" y="14188"/>
                  </a:cubicBezTo>
                  <a:cubicBezTo>
                    <a:pt x="7553" y="10188"/>
                    <a:pt x="9839" y="7902"/>
                    <a:pt x="13935" y="7521"/>
                  </a:cubicBezTo>
                  <a:cubicBezTo>
                    <a:pt x="15744" y="7330"/>
                    <a:pt x="17364" y="7426"/>
                    <a:pt x="19173" y="7426"/>
                  </a:cubicBezTo>
                  <a:cubicBezTo>
                    <a:pt x="41271" y="7330"/>
                    <a:pt x="63465" y="7330"/>
                    <a:pt x="85563" y="7330"/>
                  </a:cubicBezTo>
                  <a:lnTo>
                    <a:pt x="85563" y="7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0;p90">
              <a:extLst>
                <a:ext uri="{FF2B5EF4-FFF2-40B4-BE49-F238E27FC236}">
                  <a16:creationId xmlns:a16="http://schemas.microsoft.com/office/drawing/2014/main" id="{D46A0EEA-945A-45DA-8A37-E9614FD70019}"/>
                </a:ext>
              </a:extLst>
            </p:cNvPr>
            <p:cNvSpPr/>
            <p:nvPr/>
          </p:nvSpPr>
          <p:spPr>
            <a:xfrm>
              <a:off x="7959166" y="1558034"/>
              <a:ext cx="64294" cy="21431"/>
            </a:xfrm>
            <a:custGeom>
              <a:avLst/>
              <a:gdLst/>
              <a:ahLst/>
              <a:cxnLst/>
              <a:rect l="l" t="t" r="r" b="b"/>
              <a:pathLst>
                <a:path w="85725" h="28575" extrusionOk="0">
                  <a:moveTo>
                    <a:pt x="44769" y="7186"/>
                  </a:moveTo>
                  <a:cubicBezTo>
                    <a:pt x="54294" y="7186"/>
                    <a:pt x="63819" y="7091"/>
                    <a:pt x="73344" y="7186"/>
                  </a:cubicBezTo>
                  <a:cubicBezTo>
                    <a:pt x="79536" y="7281"/>
                    <a:pt x="82965" y="10139"/>
                    <a:pt x="82774" y="14901"/>
                  </a:cubicBezTo>
                  <a:cubicBezTo>
                    <a:pt x="82679" y="19473"/>
                    <a:pt x="79440" y="22236"/>
                    <a:pt x="73630" y="22236"/>
                  </a:cubicBezTo>
                  <a:cubicBezTo>
                    <a:pt x="54580" y="22331"/>
                    <a:pt x="35625" y="22331"/>
                    <a:pt x="16575" y="22236"/>
                  </a:cubicBezTo>
                  <a:cubicBezTo>
                    <a:pt x="10384" y="22236"/>
                    <a:pt x="7050" y="19378"/>
                    <a:pt x="7146" y="14520"/>
                  </a:cubicBezTo>
                  <a:cubicBezTo>
                    <a:pt x="7241" y="9758"/>
                    <a:pt x="10384" y="7186"/>
                    <a:pt x="16956" y="7186"/>
                  </a:cubicBezTo>
                  <a:cubicBezTo>
                    <a:pt x="26100" y="7186"/>
                    <a:pt x="35435" y="7186"/>
                    <a:pt x="44769" y="7186"/>
                  </a:cubicBezTo>
                  <a:lnTo>
                    <a:pt x="44769" y="7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11;p90">
              <a:extLst>
                <a:ext uri="{FF2B5EF4-FFF2-40B4-BE49-F238E27FC236}">
                  <a16:creationId xmlns:a16="http://schemas.microsoft.com/office/drawing/2014/main" id="{672A6A31-1160-4EC3-96D8-0AD825BCA53B}"/>
                </a:ext>
              </a:extLst>
            </p:cNvPr>
            <p:cNvSpPr/>
            <p:nvPr/>
          </p:nvSpPr>
          <p:spPr>
            <a:xfrm>
              <a:off x="8016961" y="1633307"/>
              <a:ext cx="57150" cy="21431"/>
            </a:xfrm>
            <a:custGeom>
              <a:avLst/>
              <a:gdLst/>
              <a:ahLst/>
              <a:cxnLst/>
              <a:rect l="l" t="t" r="r" b="b"/>
              <a:pathLst>
                <a:path w="76200" h="28575" extrusionOk="0">
                  <a:moveTo>
                    <a:pt x="38386" y="22265"/>
                  </a:moveTo>
                  <a:cubicBezTo>
                    <a:pt x="30956" y="22265"/>
                    <a:pt x="23717" y="22360"/>
                    <a:pt x="16288" y="22265"/>
                  </a:cubicBezTo>
                  <a:cubicBezTo>
                    <a:pt x="10477" y="22169"/>
                    <a:pt x="7239" y="19502"/>
                    <a:pt x="7144" y="14930"/>
                  </a:cubicBezTo>
                  <a:cubicBezTo>
                    <a:pt x="7144" y="10358"/>
                    <a:pt x="10477" y="7215"/>
                    <a:pt x="16002" y="7215"/>
                  </a:cubicBezTo>
                  <a:cubicBezTo>
                    <a:pt x="31147" y="7120"/>
                    <a:pt x="46196" y="7120"/>
                    <a:pt x="61341" y="7215"/>
                  </a:cubicBezTo>
                  <a:cubicBezTo>
                    <a:pt x="66866" y="7215"/>
                    <a:pt x="70199" y="10454"/>
                    <a:pt x="70104" y="15026"/>
                  </a:cubicBezTo>
                  <a:cubicBezTo>
                    <a:pt x="70009" y="19407"/>
                    <a:pt x="66961" y="22265"/>
                    <a:pt x="61531" y="22360"/>
                  </a:cubicBezTo>
                  <a:cubicBezTo>
                    <a:pt x="53912" y="22360"/>
                    <a:pt x="46101" y="22265"/>
                    <a:pt x="38386" y="22265"/>
                  </a:cubicBezTo>
                  <a:lnTo>
                    <a:pt x="38386" y="22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12;p90">
              <a:extLst>
                <a:ext uri="{FF2B5EF4-FFF2-40B4-BE49-F238E27FC236}">
                  <a16:creationId xmlns:a16="http://schemas.microsoft.com/office/drawing/2014/main" id="{1D6A954D-7EEE-4DC2-9306-9BB2D15D8226}"/>
                </a:ext>
              </a:extLst>
            </p:cNvPr>
            <p:cNvSpPr/>
            <p:nvPr/>
          </p:nvSpPr>
          <p:spPr>
            <a:xfrm>
              <a:off x="7910588" y="1633218"/>
              <a:ext cx="35719" cy="21431"/>
            </a:xfrm>
            <a:custGeom>
              <a:avLst/>
              <a:gdLst/>
              <a:ahLst/>
              <a:cxnLst/>
              <a:rect l="l" t="t" r="r" b="b"/>
              <a:pathLst>
                <a:path w="47625" h="28575" extrusionOk="0">
                  <a:moveTo>
                    <a:pt x="26196" y="22384"/>
                  </a:moveTo>
                  <a:cubicBezTo>
                    <a:pt x="22386" y="22384"/>
                    <a:pt x="18386" y="22479"/>
                    <a:pt x="14576" y="22384"/>
                  </a:cubicBezTo>
                  <a:cubicBezTo>
                    <a:pt x="9908" y="22193"/>
                    <a:pt x="7241" y="19526"/>
                    <a:pt x="7146" y="15145"/>
                  </a:cubicBezTo>
                  <a:cubicBezTo>
                    <a:pt x="7051" y="10763"/>
                    <a:pt x="9813" y="7715"/>
                    <a:pt x="14195" y="7429"/>
                  </a:cubicBezTo>
                  <a:cubicBezTo>
                    <a:pt x="22100" y="7049"/>
                    <a:pt x="30101" y="7049"/>
                    <a:pt x="38007" y="7429"/>
                  </a:cubicBezTo>
                  <a:cubicBezTo>
                    <a:pt x="42674" y="7620"/>
                    <a:pt x="45627" y="10573"/>
                    <a:pt x="45437" y="15335"/>
                  </a:cubicBezTo>
                  <a:cubicBezTo>
                    <a:pt x="45246" y="19907"/>
                    <a:pt x="42293" y="22193"/>
                    <a:pt x="37817" y="22384"/>
                  </a:cubicBezTo>
                  <a:cubicBezTo>
                    <a:pt x="33911" y="22479"/>
                    <a:pt x="30006" y="22384"/>
                    <a:pt x="26196" y="22384"/>
                  </a:cubicBezTo>
                  <a:lnTo>
                    <a:pt x="26196" y="223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497;p90">
            <a:extLst>
              <a:ext uri="{FF2B5EF4-FFF2-40B4-BE49-F238E27FC236}">
                <a16:creationId xmlns:a16="http://schemas.microsoft.com/office/drawing/2014/main" id="{82E8F96F-8A7C-4347-8B90-0BFF032E9B3F}"/>
              </a:ext>
            </a:extLst>
          </p:cNvPr>
          <p:cNvSpPr txBox="1"/>
          <p:nvPr/>
        </p:nvSpPr>
        <p:spPr>
          <a:xfrm>
            <a:off x="4800592" y="2491788"/>
            <a:ext cx="2086116" cy="7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Электронное расписание приема врачей</a:t>
            </a:r>
            <a:endParaRPr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9" name="Google Shape;514;p90">
            <a:extLst>
              <a:ext uri="{FF2B5EF4-FFF2-40B4-BE49-F238E27FC236}">
                <a16:creationId xmlns:a16="http://schemas.microsoft.com/office/drawing/2014/main" id="{C441C0A0-8152-4189-814A-CE73F1F791BA}"/>
              </a:ext>
            </a:extLst>
          </p:cNvPr>
          <p:cNvGrpSpPr/>
          <p:nvPr/>
        </p:nvGrpSpPr>
        <p:grpSpPr>
          <a:xfrm>
            <a:off x="4381277" y="3235963"/>
            <a:ext cx="309829" cy="422030"/>
            <a:chOff x="3222184" y="2198052"/>
            <a:chExt cx="384714" cy="524034"/>
          </a:xfrm>
          <a:solidFill>
            <a:srgbClr val="0070C0"/>
          </a:solidFill>
        </p:grpSpPr>
        <p:sp>
          <p:nvSpPr>
            <p:cNvPr id="80" name="Google Shape;515;p90">
              <a:extLst>
                <a:ext uri="{FF2B5EF4-FFF2-40B4-BE49-F238E27FC236}">
                  <a16:creationId xmlns:a16="http://schemas.microsoft.com/office/drawing/2014/main" id="{D5131CE6-7B41-4CBE-89A5-B797DEBDA3BB}"/>
                </a:ext>
              </a:extLst>
            </p:cNvPr>
            <p:cNvSpPr/>
            <p:nvPr/>
          </p:nvSpPr>
          <p:spPr>
            <a:xfrm>
              <a:off x="3262918" y="2239157"/>
              <a:ext cx="179591" cy="200234"/>
            </a:xfrm>
            <a:custGeom>
              <a:avLst/>
              <a:gdLst/>
              <a:ahLst/>
              <a:cxnLst/>
              <a:rect l="l" t="t" r="r" b="b"/>
              <a:pathLst>
                <a:path w="168630" h="188013" extrusionOk="0">
                  <a:moveTo>
                    <a:pt x="703" y="296"/>
                  </a:moveTo>
                  <a:lnTo>
                    <a:pt x="168713" y="296"/>
                  </a:lnTo>
                  <a:cubicBezTo>
                    <a:pt x="168830" y="2234"/>
                    <a:pt x="169024" y="4172"/>
                    <a:pt x="169024" y="6110"/>
                  </a:cubicBezTo>
                  <a:cubicBezTo>
                    <a:pt x="169024" y="64686"/>
                    <a:pt x="169062" y="123267"/>
                    <a:pt x="169140" y="181855"/>
                  </a:cubicBezTo>
                  <a:cubicBezTo>
                    <a:pt x="169140" y="186526"/>
                    <a:pt x="168132" y="188174"/>
                    <a:pt x="163112" y="188155"/>
                  </a:cubicBezTo>
                  <a:cubicBezTo>
                    <a:pt x="110765" y="187987"/>
                    <a:pt x="58431" y="187987"/>
                    <a:pt x="6110" y="188155"/>
                  </a:cubicBezTo>
                  <a:cubicBezTo>
                    <a:pt x="1982" y="188155"/>
                    <a:pt x="296" y="187282"/>
                    <a:pt x="296" y="182727"/>
                  </a:cubicBezTo>
                  <a:cubicBezTo>
                    <a:pt x="451" y="123416"/>
                    <a:pt x="489" y="64098"/>
                    <a:pt x="412" y="4773"/>
                  </a:cubicBezTo>
                  <a:cubicBezTo>
                    <a:pt x="296" y="3436"/>
                    <a:pt x="470" y="2157"/>
                    <a:pt x="703" y="296"/>
                  </a:cubicBezTo>
                  <a:close/>
                  <a:moveTo>
                    <a:pt x="29331" y="173191"/>
                  </a:moveTo>
                  <a:cubicBezTo>
                    <a:pt x="29331" y="162918"/>
                    <a:pt x="29506" y="153246"/>
                    <a:pt x="29331" y="143593"/>
                  </a:cubicBezTo>
                  <a:cubicBezTo>
                    <a:pt x="28905" y="123048"/>
                    <a:pt x="36580" y="106611"/>
                    <a:pt x="53346" y="94477"/>
                  </a:cubicBezTo>
                  <a:cubicBezTo>
                    <a:pt x="54531" y="93378"/>
                    <a:pt x="55193" y="91828"/>
                    <a:pt x="55168" y="90213"/>
                  </a:cubicBezTo>
                  <a:cubicBezTo>
                    <a:pt x="54800" y="82944"/>
                    <a:pt x="53502" y="75676"/>
                    <a:pt x="53637" y="68446"/>
                  </a:cubicBezTo>
                  <a:cubicBezTo>
                    <a:pt x="54005" y="54778"/>
                    <a:pt x="63437" y="43031"/>
                    <a:pt x="76703" y="39721"/>
                  </a:cubicBezTo>
                  <a:cubicBezTo>
                    <a:pt x="89861" y="36111"/>
                    <a:pt x="103827" y="41584"/>
                    <a:pt x="111030" y="53172"/>
                  </a:cubicBezTo>
                  <a:cubicBezTo>
                    <a:pt x="118085" y="64414"/>
                    <a:pt x="116845" y="76664"/>
                    <a:pt x="114480" y="88817"/>
                  </a:cubicBezTo>
                  <a:cubicBezTo>
                    <a:pt x="113898" y="91822"/>
                    <a:pt x="114189" y="93333"/>
                    <a:pt x="116709" y="95136"/>
                  </a:cubicBezTo>
                  <a:cubicBezTo>
                    <a:pt x="132216" y="106262"/>
                    <a:pt x="139814" y="121652"/>
                    <a:pt x="140123" y="140647"/>
                  </a:cubicBezTo>
                  <a:cubicBezTo>
                    <a:pt x="140259" y="149602"/>
                    <a:pt x="140589" y="158615"/>
                    <a:pt x="140008" y="167531"/>
                  </a:cubicBezTo>
                  <a:cubicBezTo>
                    <a:pt x="139581" y="174024"/>
                    <a:pt x="143264" y="173346"/>
                    <a:pt x="147470" y="173520"/>
                  </a:cubicBezTo>
                  <a:cubicBezTo>
                    <a:pt x="152064" y="173695"/>
                    <a:pt x="154719" y="173404"/>
                    <a:pt x="154680" y="167337"/>
                  </a:cubicBezTo>
                  <a:cubicBezTo>
                    <a:pt x="154409" y="118454"/>
                    <a:pt x="154545" y="69589"/>
                    <a:pt x="154525" y="20706"/>
                  </a:cubicBezTo>
                  <a:cubicBezTo>
                    <a:pt x="154525" y="18768"/>
                    <a:pt x="154312" y="16829"/>
                    <a:pt x="154215" y="14891"/>
                  </a:cubicBezTo>
                  <a:lnTo>
                    <a:pt x="15473" y="14891"/>
                  </a:lnTo>
                  <a:lnTo>
                    <a:pt x="15473" y="173230"/>
                  </a:lnTo>
                  <a:close/>
                  <a:moveTo>
                    <a:pt x="125373" y="173075"/>
                  </a:moveTo>
                  <a:cubicBezTo>
                    <a:pt x="125373" y="161019"/>
                    <a:pt x="125683" y="149331"/>
                    <a:pt x="125373" y="137662"/>
                  </a:cubicBezTo>
                  <a:cubicBezTo>
                    <a:pt x="124947" y="124521"/>
                    <a:pt x="118609" y="114403"/>
                    <a:pt x="108181" y="106649"/>
                  </a:cubicBezTo>
                  <a:cubicBezTo>
                    <a:pt x="106151" y="104741"/>
                    <a:pt x="103035" y="104593"/>
                    <a:pt x="100834" y="106300"/>
                  </a:cubicBezTo>
                  <a:cubicBezTo>
                    <a:pt x="91058" y="112726"/>
                    <a:pt x="78397" y="112726"/>
                    <a:pt x="68620" y="106300"/>
                  </a:cubicBezTo>
                  <a:cubicBezTo>
                    <a:pt x="66599" y="104677"/>
                    <a:pt x="63704" y="104742"/>
                    <a:pt x="61758" y="106455"/>
                  </a:cubicBezTo>
                  <a:cubicBezTo>
                    <a:pt x="53385" y="112445"/>
                    <a:pt x="46601" y="120024"/>
                    <a:pt x="45400" y="130277"/>
                  </a:cubicBezTo>
                  <a:cubicBezTo>
                    <a:pt x="43732" y="144330"/>
                    <a:pt x="43926" y="158615"/>
                    <a:pt x="43326" y="173172"/>
                  </a:cubicBezTo>
                  <a:close/>
                  <a:moveTo>
                    <a:pt x="101435" y="75230"/>
                  </a:moveTo>
                  <a:cubicBezTo>
                    <a:pt x="101435" y="73292"/>
                    <a:pt x="101571" y="71198"/>
                    <a:pt x="101435" y="69202"/>
                  </a:cubicBezTo>
                  <a:cubicBezTo>
                    <a:pt x="101004" y="60211"/>
                    <a:pt x="93632" y="53119"/>
                    <a:pt x="84631" y="53037"/>
                  </a:cubicBezTo>
                  <a:cubicBezTo>
                    <a:pt x="75416" y="53194"/>
                    <a:pt x="68005" y="60665"/>
                    <a:pt x="67922" y="69880"/>
                  </a:cubicBezTo>
                  <a:cubicBezTo>
                    <a:pt x="67922" y="71702"/>
                    <a:pt x="67922" y="73524"/>
                    <a:pt x="67922" y="75366"/>
                  </a:cubicBezTo>
                  <a:cubicBezTo>
                    <a:pt x="67922" y="88585"/>
                    <a:pt x="74222" y="96396"/>
                    <a:pt x="84805" y="96357"/>
                  </a:cubicBezTo>
                  <a:cubicBezTo>
                    <a:pt x="95388" y="96318"/>
                    <a:pt x="101494" y="88565"/>
                    <a:pt x="101338" y="75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516;p90">
              <a:extLst>
                <a:ext uri="{FF2B5EF4-FFF2-40B4-BE49-F238E27FC236}">
                  <a16:creationId xmlns:a16="http://schemas.microsoft.com/office/drawing/2014/main" id="{9562963A-BD50-4E5A-932A-BF6EB1E097D3}"/>
                </a:ext>
              </a:extLst>
            </p:cNvPr>
            <p:cNvSpPr/>
            <p:nvPr/>
          </p:nvSpPr>
          <p:spPr>
            <a:xfrm>
              <a:off x="3341886" y="2349909"/>
              <a:ext cx="264226" cy="371569"/>
            </a:xfrm>
            <a:custGeom>
              <a:avLst/>
              <a:gdLst/>
              <a:ahLst/>
              <a:cxnLst/>
              <a:rect l="l" t="t" r="r" b="b"/>
              <a:pathLst>
                <a:path w="248100" h="348891" extrusionOk="0">
                  <a:moveTo>
                    <a:pt x="296" y="350001"/>
                  </a:moveTo>
                  <a:lnTo>
                    <a:pt x="296" y="335852"/>
                  </a:lnTo>
                  <a:lnTo>
                    <a:pt x="157297" y="335852"/>
                  </a:lnTo>
                  <a:lnTo>
                    <a:pt x="157297" y="258611"/>
                  </a:lnTo>
                  <a:lnTo>
                    <a:pt x="234305" y="258611"/>
                  </a:lnTo>
                  <a:lnTo>
                    <a:pt x="234305" y="296"/>
                  </a:lnTo>
                  <a:lnTo>
                    <a:pt x="248959" y="296"/>
                  </a:lnTo>
                  <a:lnTo>
                    <a:pt x="248959" y="7176"/>
                  </a:lnTo>
                  <a:cubicBezTo>
                    <a:pt x="248959" y="92306"/>
                    <a:pt x="248991" y="177449"/>
                    <a:pt x="249056" y="262604"/>
                  </a:cubicBezTo>
                  <a:cubicBezTo>
                    <a:pt x="249202" y="266592"/>
                    <a:pt x="247585" y="270441"/>
                    <a:pt x="244636" y="273129"/>
                  </a:cubicBezTo>
                  <a:cubicBezTo>
                    <a:pt x="219923" y="297629"/>
                    <a:pt x="195423" y="322323"/>
                    <a:pt x="170710" y="346784"/>
                  </a:cubicBezTo>
                  <a:cubicBezTo>
                    <a:pt x="168815" y="348607"/>
                    <a:pt x="166336" y="349699"/>
                    <a:pt x="163712" y="349866"/>
                  </a:cubicBezTo>
                  <a:cubicBezTo>
                    <a:pt x="110603" y="350034"/>
                    <a:pt x="57501" y="350079"/>
                    <a:pt x="4405" y="350001"/>
                  </a:cubicBezTo>
                  <a:close/>
                  <a:moveTo>
                    <a:pt x="172299" y="322148"/>
                  </a:moveTo>
                  <a:lnTo>
                    <a:pt x="221377" y="273478"/>
                  </a:lnTo>
                  <a:lnTo>
                    <a:pt x="172299" y="273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517;p90">
              <a:extLst>
                <a:ext uri="{FF2B5EF4-FFF2-40B4-BE49-F238E27FC236}">
                  <a16:creationId xmlns:a16="http://schemas.microsoft.com/office/drawing/2014/main" id="{90D184BB-430F-46AA-A747-5190592EA114}"/>
                </a:ext>
              </a:extLst>
            </p:cNvPr>
            <p:cNvSpPr/>
            <p:nvPr/>
          </p:nvSpPr>
          <p:spPr>
            <a:xfrm>
              <a:off x="3222184" y="2198052"/>
              <a:ext cx="175463" cy="412855"/>
            </a:xfrm>
            <a:custGeom>
              <a:avLst/>
              <a:gdLst/>
              <a:ahLst/>
              <a:cxnLst/>
              <a:rect l="l" t="t" r="r" b="b"/>
              <a:pathLst>
                <a:path w="164754" h="387657" extrusionOk="0">
                  <a:moveTo>
                    <a:pt x="296" y="296"/>
                  </a:moveTo>
                  <a:lnTo>
                    <a:pt x="165903" y="296"/>
                  </a:lnTo>
                  <a:lnTo>
                    <a:pt x="165903" y="14484"/>
                  </a:lnTo>
                  <a:lnTo>
                    <a:pt x="14716" y="14484"/>
                  </a:lnTo>
                  <a:lnTo>
                    <a:pt x="14716" y="387585"/>
                  </a:lnTo>
                  <a:lnTo>
                    <a:pt x="334" y="3875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518;p90">
              <a:extLst>
                <a:ext uri="{FF2B5EF4-FFF2-40B4-BE49-F238E27FC236}">
                  <a16:creationId xmlns:a16="http://schemas.microsoft.com/office/drawing/2014/main" id="{0B5BE90F-4539-42E1-ABDF-4FCC9FDB9220}"/>
                </a:ext>
              </a:extLst>
            </p:cNvPr>
            <p:cNvSpPr/>
            <p:nvPr/>
          </p:nvSpPr>
          <p:spPr>
            <a:xfrm>
              <a:off x="3468260" y="2249573"/>
              <a:ext cx="97020" cy="97020"/>
            </a:xfrm>
            <a:custGeom>
              <a:avLst/>
              <a:gdLst/>
              <a:ahLst/>
              <a:cxnLst/>
              <a:rect l="l" t="t" r="r" b="b"/>
              <a:pathLst>
                <a:path w="91099" h="91099" extrusionOk="0">
                  <a:moveTo>
                    <a:pt x="24486" y="296"/>
                  </a:moveTo>
                  <a:lnTo>
                    <a:pt x="67846" y="296"/>
                  </a:lnTo>
                  <a:lnTo>
                    <a:pt x="67846" y="9987"/>
                  </a:lnTo>
                  <a:cubicBezTo>
                    <a:pt x="67846" y="24156"/>
                    <a:pt x="67846" y="24156"/>
                    <a:pt x="82267" y="24156"/>
                  </a:cubicBezTo>
                  <a:cubicBezTo>
                    <a:pt x="84260" y="23914"/>
                    <a:pt x="86278" y="23967"/>
                    <a:pt x="88256" y="24311"/>
                  </a:cubicBezTo>
                  <a:cubicBezTo>
                    <a:pt x="89691" y="24757"/>
                    <a:pt x="91745" y="26463"/>
                    <a:pt x="91765" y="27645"/>
                  </a:cubicBezTo>
                  <a:cubicBezTo>
                    <a:pt x="92017" y="40593"/>
                    <a:pt x="91920" y="53560"/>
                    <a:pt x="91920" y="67186"/>
                  </a:cubicBezTo>
                  <a:lnTo>
                    <a:pt x="68079" y="67186"/>
                  </a:lnTo>
                  <a:lnTo>
                    <a:pt x="68079" y="91085"/>
                  </a:lnTo>
                  <a:lnTo>
                    <a:pt x="24622" y="91085"/>
                  </a:lnTo>
                  <a:lnTo>
                    <a:pt x="24622" y="67380"/>
                  </a:lnTo>
                  <a:cubicBezTo>
                    <a:pt x="17412" y="67380"/>
                    <a:pt x="11054" y="67244"/>
                    <a:pt x="4697" y="67380"/>
                  </a:cubicBezTo>
                  <a:cubicBezTo>
                    <a:pt x="1343" y="67380"/>
                    <a:pt x="258" y="66294"/>
                    <a:pt x="297" y="62960"/>
                  </a:cubicBezTo>
                  <a:cubicBezTo>
                    <a:pt x="452" y="51434"/>
                    <a:pt x="452" y="39908"/>
                    <a:pt x="297" y="28381"/>
                  </a:cubicBezTo>
                  <a:cubicBezTo>
                    <a:pt x="297" y="24931"/>
                    <a:pt x="1615" y="23904"/>
                    <a:pt x="4832" y="24020"/>
                  </a:cubicBezTo>
                  <a:cubicBezTo>
                    <a:pt x="9407" y="24214"/>
                    <a:pt x="14020" y="23729"/>
                    <a:pt x="18556" y="24156"/>
                  </a:cubicBezTo>
                  <a:cubicBezTo>
                    <a:pt x="23614" y="24641"/>
                    <a:pt x="24874" y="22586"/>
                    <a:pt x="24583" y="17895"/>
                  </a:cubicBezTo>
                  <a:cubicBezTo>
                    <a:pt x="24215" y="12294"/>
                    <a:pt x="24486" y="6614"/>
                    <a:pt x="24486" y="296"/>
                  </a:cubicBezTo>
                  <a:close/>
                  <a:moveTo>
                    <a:pt x="38927" y="14775"/>
                  </a:moveTo>
                  <a:lnTo>
                    <a:pt x="38927" y="27451"/>
                  </a:lnTo>
                  <a:cubicBezTo>
                    <a:pt x="38927" y="38538"/>
                    <a:pt x="38927" y="38538"/>
                    <a:pt x="28111" y="38538"/>
                  </a:cubicBezTo>
                  <a:lnTo>
                    <a:pt x="15338" y="38538"/>
                  </a:lnTo>
                  <a:lnTo>
                    <a:pt x="15338" y="53172"/>
                  </a:lnTo>
                  <a:lnTo>
                    <a:pt x="38927" y="53172"/>
                  </a:lnTo>
                  <a:cubicBezTo>
                    <a:pt x="38927" y="58599"/>
                    <a:pt x="38927" y="63329"/>
                    <a:pt x="38927" y="68058"/>
                  </a:cubicBezTo>
                  <a:cubicBezTo>
                    <a:pt x="39062" y="78137"/>
                    <a:pt x="37415" y="76684"/>
                    <a:pt x="48037" y="77110"/>
                  </a:cubicBezTo>
                  <a:cubicBezTo>
                    <a:pt x="52650" y="77304"/>
                    <a:pt x="53600" y="75482"/>
                    <a:pt x="53425" y="71295"/>
                  </a:cubicBezTo>
                  <a:cubicBezTo>
                    <a:pt x="53154" y="65345"/>
                    <a:pt x="53425" y="59355"/>
                    <a:pt x="53425" y="52707"/>
                  </a:cubicBezTo>
                  <a:lnTo>
                    <a:pt x="77111" y="52707"/>
                  </a:lnTo>
                  <a:lnTo>
                    <a:pt x="77111" y="38402"/>
                  </a:lnTo>
                  <a:lnTo>
                    <a:pt x="53387" y="38402"/>
                  </a:lnTo>
                  <a:lnTo>
                    <a:pt x="53387" y="14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519;p90">
              <a:extLst>
                <a:ext uri="{FF2B5EF4-FFF2-40B4-BE49-F238E27FC236}">
                  <a16:creationId xmlns:a16="http://schemas.microsoft.com/office/drawing/2014/main" id="{C31B26C9-3B0D-422D-8C07-A75CAF2C0E6A}"/>
                </a:ext>
              </a:extLst>
            </p:cNvPr>
            <p:cNvSpPr/>
            <p:nvPr/>
          </p:nvSpPr>
          <p:spPr>
            <a:xfrm>
              <a:off x="3414921" y="2198259"/>
              <a:ext cx="191977" cy="136241"/>
            </a:xfrm>
            <a:custGeom>
              <a:avLst/>
              <a:gdLst/>
              <a:ahLst/>
              <a:cxnLst/>
              <a:rect l="l" t="t" r="r" b="b"/>
              <a:pathLst>
                <a:path w="180260" h="127926" extrusionOk="0">
                  <a:moveTo>
                    <a:pt x="166077" y="14290"/>
                  </a:moveTo>
                  <a:lnTo>
                    <a:pt x="296" y="14290"/>
                  </a:lnTo>
                  <a:lnTo>
                    <a:pt x="296" y="296"/>
                  </a:lnTo>
                  <a:lnTo>
                    <a:pt x="180556" y="296"/>
                  </a:lnTo>
                  <a:lnTo>
                    <a:pt x="180556" y="120004"/>
                  </a:lnTo>
                  <a:cubicBezTo>
                    <a:pt x="180556" y="127757"/>
                    <a:pt x="180556" y="127757"/>
                    <a:pt x="172900" y="127757"/>
                  </a:cubicBezTo>
                  <a:lnTo>
                    <a:pt x="166135" y="1277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520;p90">
              <a:extLst>
                <a:ext uri="{FF2B5EF4-FFF2-40B4-BE49-F238E27FC236}">
                  <a16:creationId xmlns:a16="http://schemas.microsoft.com/office/drawing/2014/main" id="{FEE63B81-2A98-4C08-980A-716E3CD161A5}"/>
                </a:ext>
              </a:extLst>
            </p:cNvPr>
            <p:cNvSpPr/>
            <p:nvPr/>
          </p:nvSpPr>
          <p:spPr>
            <a:xfrm>
              <a:off x="3222308" y="2627130"/>
              <a:ext cx="103213" cy="94956"/>
            </a:xfrm>
            <a:custGeom>
              <a:avLst/>
              <a:gdLst/>
              <a:ahLst/>
              <a:cxnLst/>
              <a:rect l="l" t="t" r="r" b="b"/>
              <a:pathLst>
                <a:path w="96914" h="89161" extrusionOk="0">
                  <a:moveTo>
                    <a:pt x="97462" y="75462"/>
                  </a:moveTo>
                  <a:lnTo>
                    <a:pt x="97462" y="89709"/>
                  </a:lnTo>
                  <a:lnTo>
                    <a:pt x="296" y="89709"/>
                  </a:lnTo>
                  <a:lnTo>
                    <a:pt x="296" y="296"/>
                  </a:lnTo>
                  <a:lnTo>
                    <a:pt x="14310" y="296"/>
                  </a:lnTo>
                  <a:lnTo>
                    <a:pt x="14310" y="75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521;p90">
              <a:extLst>
                <a:ext uri="{FF2B5EF4-FFF2-40B4-BE49-F238E27FC236}">
                  <a16:creationId xmlns:a16="http://schemas.microsoft.com/office/drawing/2014/main" id="{80D8B241-6CED-44D7-AAEE-8CADB076C6A8}"/>
                </a:ext>
              </a:extLst>
            </p:cNvPr>
            <p:cNvSpPr/>
            <p:nvPr/>
          </p:nvSpPr>
          <p:spPr>
            <a:xfrm>
              <a:off x="3358418" y="2475645"/>
              <a:ext cx="121791" cy="14450"/>
            </a:xfrm>
            <a:custGeom>
              <a:avLst/>
              <a:gdLst/>
              <a:ahLst/>
              <a:cxnLst/>
              <a:rect l="l" t="t" r="r" b="b"/>
              <a:pathLst>
                <a:path w="114358" h="13568" extrusionOk="0">
                  <a:moveTo>
                    <a:pt x="296" y="13864"/>
                  </a:moveTo>
                  <a:lnTo>
                    <a:pt x="296" y="296"/>
                  </a:lnTo>
                  <a:lnTo>
                    <a:pt x="115256" y="296"/>
                  </a:lnTo>
                  <a:lnTo>
                    <a:pt x="115256" y="138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522;p90">
              <a:extLst>
                <a:ext uri="{FF2B5EF4-FFF2-40B4-BE49-F238E27FC236}">
                  <a16:creationId xmlns:a16="http://schemas.microsoft.com/office/drawing/2014/main" id="{D137E014-488A-43EA-85B2-788310200590}"/>
                </a:ext>
              </a:extLst>
            </p:cNvPr>
            <p:cNvSpPr/>
            <p:nvPr/>
          </p:nvSpPr>
          <p:spPr>
            <a:xfrm>
              <a:off x="3291520" y="2577758"/>
              <a:ext cx="92891" cy="14450"/>
            </a:xfrm>
            <a:custGeom>
              <a:avLst/>
              <a:gdLst/>
              <a:ahLst/>
              <a:cxnLst/>
              <a:rect l="l" t="t" r="r" b="b"/>
              <a:pathLst>
                <a:path w="87222" h="13568" extrusionOk="0">
                  <a:moveTo>
                    <a:pt x="296" y="15007"/>
                  </a:moveTo>
                  <a:lnTo>
                    <a:pt x="296" y="664"/>
                  </a:lnTo>
                  <a:cubicBezTo>
                    <a:pt x="2506" y="664"/>
                    <a:pt x="4463" y="412"/>
                    <a:pt x="6421" y="412"/>
                  </a:cubicBezTo>
                  <a:cubicBezTo>
                    <a:pt x="31115" y="412"/>
                    <a:pt x="55789" y="412"/>
                    <a:pt x="80483" y="296"/>
                  </a:cubicBezTo>
                  <a:cubicBezTo>
                    <a:pt x="85387" y="296"/>
                    <a:pt x="87228" y="1459"/>
                    <a:pt x="86957" y="6653"/>
                  </a:cubicBezTo>
                  <a:cubicBezTo>
                    <a:pt x="86453" y="15938"/>
                    <a:pt x="87848" y="14988"/>
                    <a:pt x="78758" y="14988"/>
                  </a:cubicBezTo>
                  <a:cubicBezTo>
                    <a:pt x="54813" y="14988"/>
                    <a:pt x="30862" y="14988"/>
                    <a:pt x="6905" y="149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523;p90">
              <a:extLst>
                <a:ext uri="{FF2B5EF4-FFF2-40B4-BE49-F238E27FC236}">
                  <a16:creationId xmlns:a16="http://schemas.microsoft.com/office/drawing/2014/main" id="{D65722D4-A86C-489C-88FC-443B619417C9}"/>
                </a:ext>
              </a:extLst>
            </p:cNvPr>
            <p:cNvSpPr/>
            <p:nvPr/>
          </p:nvSpPr>
          <p:spPr>
            <a:xfrm>
              <a:off x="3291645" y="2509765"/>
              <a:ext cx="90827" cy="14450"/>
            </a:xfrm>
            <a:custGeom>
              <a:avLst/>
              <a:gdLst/>
              <a:ahLst/>
              <a:cxnLst/>
              <a:rect l="l" t="t" r="r" b="b"/>
              <a:pathLst>
                <a:path w="85284" h="13568" extrusionOk="0">
                  <a:moveTo>
                    <a:pt x="86336" y="14077"/>
                  </a:moveTo>
                  <a:lnTo>
                    <a:pt x="296" y="14077"/>
                  </a:lnTo>
                  <a:lnTo>
                    <a:pt x="296" y="296"/>
                  </a:lnTo>
                  <a:lnTo>
                    <a:pt x="8633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524;p90">
              <a:extLst>
                <a:ext uri="{FF2B5EF4-FFF2-40B4-BE49-F238E27FC236}">
                  <a16:creationId xmlns:a16="http://schemas.microsoft.com/office/drawing/2014/main" id="{05340AB9-6199-46D0-B5D5-31B689105E76}"/>
                </a:ext>
              </a:extLst>
            </p:cNvPr>
            <p:cNvSpPr/>
            <p:nvPr/>
          </p:nvSpPr>
          <p:spPr>
            <a:xfrm>
              <a:off x="3460883" y="2509765"/>
              <a:ext cx="76378" cy="14450"/>
            </a:xfrm>
            <a:custGeom>
              <a:avLst/>
              <a:gdLst/>
              <a:ahLst/>
              <a:cxnLst/>
              <a:rect l="l" t="t" r="r" b="b"/>
              <a:pathLst>
                <a:path w="71716" h="13568" extrusionOk="0">
                  <a:moveTo>
                    <a:pt x="72012" y="296"/>
                  </a:moveTo>
                  <a:lnTo>
                    <a:pt x="72012" y="14096"/>
                  </a:lnTo>
                  <a:lnTo>
                    <a:pt x="296" y="14096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525;p90">
              <a:extLst>
                <a:ext uri="{FF2B5EF4-FFF2-40B4-BE49-F238E27FC236}">
                  <a16:creationId xmlns:a16="http://schemas.microsoft.com/office/drawing/2014/main" id="{AF792884-CE06-4651-82C0-D5E9ECF59F43}"/>
                </a:ext>
              </a:extLst>
            </p:cNvPr>
            <p:cNvSpPr/>
            <p:nvPr/>
          </p:nvSpPr>
          <p:spPr>
            <a:xfrm>
              <a:off x="3466422" y="2544093"/>
              <a:ext cx="70185" cy="14450"/>
            </a:xfrm>
            <a:custGeom>
              <a:avLst/>
              <a:gdLst/>
              <a:ahLst/>
              <a:cxnLst/>
              <a:rect l="l" t="t" r="r" b="b"/>
              <a:pathLst>
                <a:path w="65901" h="13568" extrusionOk="0">
                  <a:moveTo>
                    <a:pt x="66798" y="296"/>
                  </a:moveTo>
                  <a:lnTo>
                    <a:pt x="66798" y="13999"/>
                  </a:lnTo>
                  <a:lnTo>
                    <a:pt x="296" y="13999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526;p90">
              <a:extLst>
                <a:ext uri="{FF2B5EF4-FFF2-40B4-BE49-F238E27FC236}">
                  <a16:creationId xmlns:a16="http://schemas.microsoft.com/office/drawing/2014/main" id="{1D4D7FBD-6662-42ED-84A5-BF403B246868}"/>
                </a:ext>
              </a:extLst>
            </p:cNvPr>
            <p:cNvSpPr/>
            <p:nvPr/>
          </p:nvSpPr>
          <p:spPr>
            <a:xfrm>
              <a:off x="3343208" y="2544030"/>
              <a:ext cx="59864" cy="14450"/>
            </a:xfrm>
            <a:custGeom>
              <a:avLst/>
              <a:gdLst/>
              <a:ahLst/>
              <a:cxnLst/>
              <a:rect l="l" t="t" r="r" b="b"/>
              <a:pathLst>
                <a:path w="56210" h="13568" extrusionOk="0">
                  <a:moveTo>
                    <a:pt x="57204" y="296"/>
                  </a:moveTo>
                  <a:lnTo>
                    <a:pt x="57204" y="14019"/>
                  </a:lnTo>
                  <a:lnTo>
                    <a:pt x="296" y="14019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527;p90">
              <a:extLst>
                <a:ext uri="{FF2B5EF4-FFF2-40B4-BE49-F238E27FC236}">
                  <a16:creationId xmlns:a16="http://schemas.microsoft.com/office/drawing/2014/main" id="{E674B8CA-5C72-4B1A-BFD4-709DB06EC4C1}"/>
                </a:ext>
              </a:extLst>
            </p:cNvPr>
            <p:cNvSpPr/>
            <p:nvPr/>
          </p:nvSpPr>
          <p:spPr>
            <a:xfrm>
              <a:off x="3291790" y="2475645"/>
              <a:ext cx="51607" cy="14450"/>
            </a:xfrm>
            <a:custGeom>
              <a:avLst/>
              <a:gdLst/>
              <a:ahLst/>
              <a:cxnLst/>
              <a:rect l="l" t="t" r="r" b="b"/>
              <a:pathLst>
                <a:path w="48457" h="13568" extrusionOk="0">
                  <a:moveTo>
                    <a:pt x="47454" y="296"/>
                  </a:moveTo>
                  <a:cubicBezTo>
                    <a:pt x="49393" y="14406"/>
                    <a:pt x="49393" y="14406"/>
                    <a:pt x="36425" y="14406"/>
                  </a:cubicBezTo>
                  <a:lnTo>
                    <a:pt x="296" y="14406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528;p90">
              <a:extLst>
                <a:ext uri="{FF2B5EF4-FFF2-40B4-BE49-F238E27FC236}">
                  <a16:creationId xmlns:a16="http://schemas.microsoft.com/office/drawing/2014/main" id="{392BB25B-1DD6-4E7C-B6DB-97EA4CD0D591}"/>
                </a:ext>
              </a:extLst>
            </p:cNvPr>
            <p:cNvSpPr/>
            <p:nvPr/>
          </p:nvSpPr>
          <p:spPr>
            <a:xfrm>
              <a:off x="3496988" y="2475500"/>
              <a:ext cx="39221" cy="14450"/>
            </a:xfrm>
            <a:custGeom>
              <a:avLst/>
              <a:gdLst/>
              <a:ahLst/>
              <a:cxnLst/>
              <a:rect l="l" t="t" r="r" b="b"/>
              <a:pathLst>
                <a:path w="36827" h="13568" extrusionOk="0">
                  <a:moveTo>
                    <a:pt x="38015" y="14212"/>
                  </a:moveTo>
                  <a:lnTo>
                    <a:pt x="296" y="14212"/>
                  </a:lnTo>
                  <a:lnTo>
                    <a:pt x="296" y="296"/>
                  </a:lnTo>
                  <a:lnTo>
                    <a:pt x="38015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529;p90">
              <a:extLst>
                <a:ext uri="{FF2B5EF4-FFF2-40B4-BE49-F238E27FC236}">
                  <a16:creationId xmlns:a16="http://schemas.microsoft.com/office/drawing/2014/main" id="{683FB56E-2075-4CE1-A286-0C619B48FBB4}"/>
                </a:ext>
              </a:extLst>
            </p:cNvPr>
            <p:cNvSpPr/>
            <p:nvPr/>
          </p:nvSpPr>
          <p:spPr>
            <a:xfrm>
              <a:off x="3291790" y="2543660"/>
              <a:ext cx="35092" cy="14450"/>
            </a:xfrm>
            <a:custGeom>
              <a:avLst/>
              <a:gdLst/>
              <a:ahLst/>
              <a:cxnLst/>
              <a:rect l="l" t="t" r="r" b="b"/>
              <a:pathLst>
                <a:path w="32950" h="13568" extrusionOk="0">
                  <a:moveTo>
                    <a:pt x="296" y="314"/>
                  </a:moveTo>
                  <a:cubicBezTo>
                    <a:pt x="10530" y="314"/>
                    <a:pt x="20357" y="217"/>
                    <a:pt x="30184" y="469"/>
                  </a:cubicBezTo>
                  <a:cubicBezTo>
                    <a:pt x="31289" y="469"/>
                    <a:pt x="33130" y="2407"/>
                    <a:pt x="33285" y="3648"/>
                  </a:cubicBezTo>
                  <a:cubicBezTo>
                    <a:pt x="33554" y="7195"/>
                    <a:pt x="33605" y="10755"/>
                    <a:pt x="33441" y="14308"/>
                  </a:cubicBezTo>
                  <a:lnTo>
                    <a:pt x="296" y="14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530;p90">
              <a:extLst>
                <a:ext uri="{FF2B5EF4-FFF2-40B4-BE49-F238E27FC236}">
                  <a16:creationId xmlns:a16="http://schemas.microsoft.com/office/drawing/2014/main" id="{B20B6B1A-C6F1-4C46-9C53-95F1DA32DEA3}"/>
                </a:ext>
              </a:extLst>
            </p:cNvPr>
            <p:cNvSpPr/>
            <p:nvPr/>
          </p:nvSpPr>
          <p:spPr>
            <a:xfrm>
              <a:off x="3419286" y="2543659"/>
              <a:ext cx="30964" cy="14450"/>
            </a:xfrm>
            <a:custGeom>
              <a:avLst/>
              <a:gdLst/>
              <a:ahLst/>
              <a:cxnLst/>
              <a:rect l="l" t="t" r="r" b="b"/>
              <a:pathLst>
                <a:path w="29074" h="13568" extrusionOk="0">
                  <a:moveTo>
                    <a:pt x="1357" y="14329"/>
                  </a:moveTo>
                  <a:cubicBezTo>
                    <a:pt x="1138" y="13985"/>
                    <a:pt x="949" y="13621"/>
                    <a:pt x="795" y="13243"/>
                  </a:cubicBezTo>
                  <a:cubicBezTo>
                    <a:pt x="-407" y="296"/>
                    <a:pt x="-407" y="296"/>
                    <a:pt x="12251" y="296"/>
                  </a:cubicBezTo>
                  <a:lnTo>
                    <a:pt x="29172" y="296"/>
                  </a:lnTo>
                  <a:lnTo>
                    <a:pt x="29172" y="14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531;p90">
              <a:extLst>
                <a:ext uri="{FF2B5EF4-FFF2-40B4-BE49-F238E27FC236}">
                  <a16:creationId xmlns:a16="http://schemas.microsoft.com/office/drawing/2014/main" id="{7C26858F-3A4E-43D5-B3E4-A5DFE0FC229C}"/>
                </a:ext>
              </a:extLst>
            </p:cNvPr>
            <p:cNvSpPr/>
            <p:nvPr/>
          </p:nvSpPr>
          <p:spPr>
            <a:xfrm>
              <a:off x="3399442" y="2578420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14154" y="296"/>
                  </a:moveTo>
                  <a:lnTo>
                    <a:pt x="14154" y="14057"/>
                  </a:lnTo>
                  <a:lnTo>
                    <a:pt x="296" y="14057"/>
                  </a:lnTo>
                  <a:lnTo>
                    <a:pt x="296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532;p90">
              <a:extLst>
                <a:ext uri="{FF2B5EF4-FFF2-40B4-BE49-F238E27FC236}">
                  <a16:creationId xmlns:a16="http://schemas.microsoft.com/office/drawing/2014/main" id="{C53B30D5-E4B1-4769-B1AF-34625A0B88F2}"/>
                </a:ext>
              </a:extLst>
            </p:cNvPr>
            <p:cNvSpPr/>
            <p:nvPr/>
          </p:nvSpPr>
          <p:spPr>
            <a:xfrm>
              <a:off x="3430236" y="2578337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296" y="296"/>
                  </a:moveTo>
                  <a:lnTo>
                    <a:pt x="14019" y="296"/>
                  </a:lnTo>
                  <a:lnTo>
                    <a:pt x="14019" y="13999"/>
                  </a:lnTo>
                  <a:lnTo>
                    <a:pt x="296" y="13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533;p90">
              <a:extLst>
                <a:ext uri="{FF2B5EF4-FFF2-40B4-BE49-F238E27FC236}">
                  <a16:creationId xmlns:a16="http://schemas.microsoft.com/office/drawing/2014/main" id="{2F3BA46A-6EFC-4FBD-A077-22A21DFD5861}"/>
                </a:ext>
              </a:extLst>
            </p:cNvPr>
            <p:cNvSpPr/>
            <p:nvPr/>
          </p:nvSpPr>
          <p:spPr>
            <a:xfrm>
              <a:off x="3399483" y="2509724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296" y="296"/>
                  </a:moveTo>
                  <a:lnTo>
                    <a:pt x="13980" y="296"/>
                  </a:lnTo>
                  <a:lnTo>
                    <a:pt x="13980" y="14057"/>
                  </a:lnTo>
                  <a:lnTo>
                    <a:pt x="296" y="140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534;p90">
              <a:extLst>
                <a:ext uri="{FF2B5EF4-FFF2-40B4-BE49-F238E27FC236}">
                  <a16:creationId xmlns:a16="http://schemas.microsoft.com/office/drawing/2014/main" id="{59D6F7E8-C6A0-4A90-8F3C-6D221FBAA439}"/>
                </a:ext>
              </a:extLst>
            </p:cNvPr>
            <p:cNvSpPr/>
            <p:nvPr/>
          </p:nvSpPr>
          <p:spPr>
            <a:xfrm>
              <a:off x="3430339" y="2509869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13568" h="13568" extrusionOk="0">
                  <a:moveTo>
                    <a:pt x="13864" y="13980"/>
                  </a:moveTo>
                  <a:lnTo>
                    <a:pt x="296" y="13980"/>
                  </a:lnTo>
                  <a:lnTo>
                    <a:pt x="296" y="296"/>
                  </a:lnTo>
                  <a:lnTo>
                    <a:pt x="13864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72F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Рисунок 8" descr="Перекидной календарь">
            <a:extLst>
              <a:ext uri="{FF2B5EF4-FFF2-40B4-BE49-F238E27FC236}">
                <a16:creationId xmlns:a16="http://schemas.microsoft.com/office/drawing/2014/main" id="{24B98E30-0AE2-4B9A-ADB8-C0411A75F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331" y="2462860"/>
            <a:ext cx="512270" cy="5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 txBox="1">
            <a:spLocks noGrp="1"/>
          </p:cNvSpPr>
          <p:nvPr>
            <p:ph type="subTitle" idx="4294967295"/>
          </p:nvPr>
        </p:nvSpPr>
        <p:spPr>
          <a:xfrm>
            <a:off x="366625" y="363075"/>
            <a:ext cx="5474400" cy="97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Формир</a:t>
            </a:r>
            <a:r>
              <a:rPr lang="ru-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ование</a:t>
            </a:r>
            <a:r>
              <a:rPr lang="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электронны</a:t>
            </a:r>
            <a:r>
              <a:rPr lang="ru-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х</a:t>
            </a:r>
            <a:r>
              <a:rPr lang="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00" b="1" dirty="0">
              <a:solidFill>
                <a:srgbClr val="FFFFFF"/>
              </a:solidFill>
              <a:highlight>
                <a:srgbClr val="00808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медицински</a:t>
            </a:r>
            <a:r>
              <a:rPr lang="ru-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х</a:t>
            </a:r>
            <a:r>
              <a:rPr lang="ru" sz="2800" b="1" dirty="0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документ</a:t>
            </a:r>
            <a:r>
              <a:rPr lang="ru-RU" sz="2800" b="1" dirty="0" err="1">
                <a:solidFill>
                  <a:srgbClr val="FFFFFF"/>
                </a:solidFill>
                <a:highlight>
                  <a:srgbClr val="00808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ов</a:t>
            </a:r>
            <a:endParaRPr sz="2800" b="1" dirty="0">
              <a:solidFill>
                <a:srgbClr val="FFFFFF"/>
              </a:solidFill>
              <a:highlight>
                <a:srgbClr val="00808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5" name="Google Shape;615;p93"/>
          <p:cNvSpPr txBox="1"/>
          <p:nvPr/>
        </p:nvSpPr>
        <p:spPr>
          <a:xfrm>
            <a:off x="2328046" y="1716366"/>
            <a:ext cx="448790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Helvetica Neue"/>
                <a:ea typeface="Helvetica Neue"/>
                <a:cs typeface="Helvetica Neue"/>
                <a:sym typeface="Helvetica Neue"/>
              </a:rPr>
              <a:t>электронных медицинских документов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93"/>
          <p:cNvSpPr txBox="1"/>
          <p:nvPr/>
        </p:nvSpPr>
        <p:spPr>
          <a:xfrm>
            <a:off x="806699" y="1600347"/>
            <a:ext cx="11157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dirty="0">
                <a:latin typeface="Helvetica Neue"/>
                <a:ea typeface="Helvetica Neue"/>
                <a:cs typeface="Helvetica Neue"/>
                <a:sym typeface="Helvetica Neue"/>
              </a:rPr>
              <a:t>13,1</a:t>
            </a:r>
            <a:endParaRPr sz="360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7" name="Google Shape;617;p93"/>
          <p:cNvSpPr txBox="1"/>
          <p:nvPr/>
        </p:nvSpPr>
        <p:spPr>
          <a:xfrm>
            <a:off x="1780751" y="1583122"/>
            <a:ext cx="66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b="1">
                <a:latin typeface="Helvetica Neue"/>
                <a:ea typeface="Helvetica Neue"/>
                <a:cs typeface="Helvetica Neue"/>
                <a:sym typeface="Helvetica Neue"/>
              </a:rPr>
              <a:t>МЛН</a:t>
            </a:r>
            <a:endParaRPr sz="14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9" name="Google Shape;619;p93"/>
          <p:cNvSpPr/>
          <p:nvPr/>
        </p:nvSpPr>
        <p:spPr>
          <a:xfrm>
            <a:off x="7007289" y="-679272"/>
            <a:ext cx="2720400" cy="281670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93"/>
          <p:cNvSpPr/>
          <p:nvPr/>
        </p:nvSpPr>
        <p:spPr>
          <a:xfrm>
            <a:off x="7743575" y="252940"/>
            <a:ext cx="10338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5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</a:t>
            </a:r>
            <a:endParaRPr sz="54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93"/>
          <p:cNvSpPr txBox="1"/>
          <p:nvPr/>
        </p:nvSpPr>
        <p:spPr>
          <a:xfrm>
            <a:off x="7743575" y="910651"/>
            <a:ext cx="1400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dirty="0">
                <a:solidFill>
                  <a:srgbClr val="FFFFFF"/>
                </a:solidFill>
              </a:rPr>
              <a:t>в</a:t>
            </a:r>
            <a:r>
              <a:rPr lang="ru" dirty="0">
                <a:solidFill>
                  <a:srgbClr val="FFFFFF"/>
                </a:solidFill>
              </a:rPr>
              <a:t>ида </a:t>
            </a:r>
            <a:r>
              <a:rPr lang="ru-RU" dirty="0">
                <a:solidFill>
                  <a:srgbClr val="FFFFFF"/>
                </a:solidFill>
              </a:rPr>
              <a:t>электронных медицинских документов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629" name="Google Shape;629;p93"/>
          <p:cNvGrpSpPr/>
          <p:nvPr/>
        </p:nvGrpSpPr>
        <p:grpSpPr>
          <a:xfrm>
            <a:off x="1449939" y="2645284"/>
            <a:ext cx="992999" cy="544025"/>
            <a:chOff x="3887915" y="2800575"/>
            <a:chExt cx="992999" cy="544025"/>
          </a:xfrm>
        </p:grpSpPr>
        <p:sp>
          <p:nvSpPr>
            <p:cNvPr id="631" name="Google Shape;631;p93"/>
            <p:cNvSpPr txBox="1"/>
            <p:nvPr/>
          </p:nvSpPr>
          <p:spPr>
            <a:xfrm>
              <a:off x="3887915" y="2817800"/>
              <a:ext cx="4254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" sz="3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sz="36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2" name="Google Shape;632;p93"/>
            <p:cNvSpPr txBox="1"/>
            <p:nvPr/>
          </p:nvSpPr>
          <p:spPr>
            <a:xfrm>
              <a:off x="4216714" y="2800575"/>
              <a:ext cx="664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b="1" dirty="0">
                  <a:latin typeface="Helvetica Neue"/>
                  <a:ea typeface="Helvetica Neue"/>
                  <a:cs typeface="Helvetica Neue"/>
                  <a:sym typeface="Helvetica Neue"/>
                </a:rPr>
                <a:t>МЛН</a:t>
              </a:r>
              <a:endParaRPr sz="14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2" name="Google Shape;410;p86">
            <a:extLst>
              <a:ext uri="{FF2B5EF4-FFF2-40B4-BE49-F238E27FC236}">
                <a16:creationId xmlns:a16="http://schemas.microsoft.com/office/drawing/2014/main" id="{4850B970-A526-4BB3-A02B-7F6E4833450C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06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" name="Стрелка: пятиугольник 33">
            <a:extLst>
              <a:ext uri="{FF2B5EF4-FFF2-40B4-BE49-F238E27FC236}">
                <a16:creationId xmlns:a16="http://schemas.microsoft.com/office/drawing/2014/main" id="{2AEE79B0-0ADC-4927-B108-BFF1DCE6B56B}"/>
              </a:ext>
            </a:extLst>
          </p:cNvPr>
          <p:cNvSpPr/>
          <p:nvPr/>
        </p:nvSpPr>
        <p:spPr>
          <a:xfrm>
            <a:off x="1032183" y="2869293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Google Shape;615;p93">
            <a:extLst>
              <a:ext uri="{FF2B5EF4-FFF2-40B4-BE49-F238E27FC236}">
                <a16:creationId xmlns:a16="http://schemas.microsoft.com/office/drawing/2014/main" id="{93639721-B379-4CC8-935E-D7B2261444CA}"/>
              </a:ext>
            </a:extLst>
          </p:cNvPr>
          <p:cNvSpPr txBox="1"/>
          <p:nvPr/>
        </p:nvSpPr>
        <p:spPr>
          <a:xfrm>
            <a:off x="2328045" y="2727253"/>
            <a:ext cx="448790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Helvetica Neue"/>
                <a:ea typeface="Helvetica Neue"/>
                <a:cs typeface="Helvetica Neue"/>
                <a:sym typeface="Helvetica Neue"/>
              </a:rPr>
              <a:t>осмотров (консультаций) врачей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615;p93">
            <a:extLst>
              <a:ext uri="{FF2B5EF4-FFF2-40B4-BE49-F238E27FC236}">
                <a16:creationId xmlns:a16="http://schemas.microsoft.com/office/drawing/2014/main" id="{987ED938-0599-4CA4-8E5F-2F8A88B13537}"/>
              </a:ext>
            </a:extLst>
          </p:cNvPr>
          <p:cNvSpPr txBox="1"/>
          <p:nvPr/>
        </p:nvSpPr>
        <p:spPr>
          <a:xfrm>
            <a:off x="398179" y="2208492"/>
            <a:ext cx="11307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Helvetica Neue"/>
                <a:ea typeface="Helvetica Neue"/>
                <a:cs typeface="Helvetica Neue"/>
                <a:sym typeface="Helvetica Neue"/>
              </a:rPr>
              <a:t>из них: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0" name="Google Shape;629;p93">
            <a:extLst>
              <a:ext uri="{FF2B5EF4-FFF2-40B4-BE49-F238E27FC236}">
                <a16:creationId xmlns:a16="http://schemas.microsoft.com/office/drawing/2014/main" id="{76259422-F49D-4AE6-B6C7-AD89E6D9505A}"/>
              </a:ext>
            </a:extLst>
          </p:cNvPr>
          <p:cNvGrpSpPr/>
          <p:nvPr/>
        </p:nvGrpSpPr>
        <p:grpSpPr>
          <a:xfrm>
            <a:off x="1449205" y="3298831"/>
            <a:ext cx="992999" cy="544025"/>
            <a:chOff x="3887915" y="2800575"/>
            <a:chExt cx="992999" cy="544025"/>
          </a:xfrm>
        </p:grpSpPr>
        <p:sp>
          <p:nvSpPr>
            <p:cNvPr id="41" name="Google Shape;631;p93">
              <a:extLst>
                <a:ext uri="{FF2B5EF4-FFF2-40B4-BE49-F238E27FC236}">
                  <a16:creationId xmlns:a16="http://schemas.microsoft.com/office/drawing/2014/main" id="{1B1FFCCE-C634-43B0-867B-F390140C08E6}"/>
                </a:ext>
              </a:extLst>
            </p:cNvPr>
            <p:cNvSpPr txBox="1"/>
            <p:nvPr/>
          </p:nvSpPr>
          <p:spPr>
            <a:xfrm>
              <a:off x="3887915" y="2817800"/>
              <a:ext cx="4254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-RU" sz="3600" b="1" i="0" u="none" strike="noStrike" cap="none" dirty="0"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36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632;p93">
              <a:extLst>
                <a:ext uri="{FF2B5EF4-FFF2-40B4-BE49-F238E27FC236}">
                  <a16:creationId xmlns:a16="http://schemas.microsoft.com/office/drawing/2014/main" id="{ECE72487-4D38-4A60-950B-A4F32862F716}"/>
                </a:ext>
              </a:extLst>
            </p:cNvPr>
            <p:cNvSpPr txBox="1"/>
            <p:nvPr/>
          </p:nvSpPr>
          <p:spPr>
            <a:xfrm>
              <a:off x="4216714" y="2800575"/>
              <a:ext cx="664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" b="1" dirty="0">
                  <a:latin typeface="Helvetica Neue"/>
                  <a:ea typeface="Helvetica Neue"/>
                  <a:cs typeface="Helvetica Neue"/>
                  <a:sym typeface="Helvetica Neue"/>
                </a:rPr>
                <a:t>МЛН</a:t>
              </a:r>
              <a:endParaRPr sz="14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3" name="Стрелка: пятиугольник 42">
            <a:extLst>
              <a:ext uri="{FF2B5EF4-FFF2-40B4-BE49-F238E27FC236}">
                <a16:creationId xmlns:a16="http://schemas.microsoft.com/office/drawing/2014/main" id="{1E95FDC2-A520-4B2A-8888-E42DBDE0532B}"/>
              </a:ext>
            </a:extLst>
          </p:cNvPr>
          <p:cNvSpPr/>
          <p:nvPr/>
        </p:nvSpPr>
        <p:spPr>
          <a:xfrm>
            <a:off x="1031449" y="3522840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Google Shape;615;p93">
            <a:extLst>
              <a:ext uri="{FF2B5EF4-FFF2-40B4-BE49-F238E27FC236}">
                <a16:creationId xmlns:a16="http://schemas.microsoft.com/office/drawing/2014/main" id="{3960F26C-2713-4FBB-AC92-329DE8F268BD}"/>
              </a:ext>
            </a:extLst>
          </p:cNvPr>
          <p:cNvSpPr txBox="1"/>
          <p:nvPr/>
        </p:nvSpPr>
        <p:spPr>
          <a:xfrm>
            <a:off x="2313457" y="3380800"/>
            <a:ext cx="448790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Helvetica Neue"/>
                <a:ea typeface="Helvetica Neue"/>
                <a:cs typeface="Helvetica Neue"/>
                <a:sym typeface="Helvetica Neue"/>
              </a:rPr>
              <a:t>лабораторных исследований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" name="Google Shape;629;p93">
            <a:extLst>
              <a:ext uri="{FF2B5EF4-FFF2-40B4-BE49-F238E27FC236}">
                <a16:creationId xmlns:a16="http://schemas.microsoft.com/office/drawing/2014/main" id="{276EE14A-9335-48E4-AECB-BC67CD3903E8}"/>
              </a:ext>
            </a:extLst>
          </p:cNvPr>
          <p:cNvGrpSpPr/>
          <p:nvPr/>
        </p:nvGrpSpPr>
        <p:grpSpPr>
          <a:xfrm>
            <a:off x="1449940" y="3877890"/>
            <a:ext cx="1430381" cy="636221"/>
            <a:chOff x="3887915" y="2708379"/>
            <a:chExt cx="1430381" cy="636221"/>
          </a:xfrm>
        </p:grpSpPr>
        <p:sp>
          <p:nvSpPr>
            <p:cNvPr id="46" name="Google Shape;631;p93">
              <a:extLst>
                <a:ext uri="{FF2B5EF4-FFF2-40B4-BE49-F238E27FC236}">
                  <a16:creationId xmlns:a16="http://schemas.microsoft.com/office/drawing/2014/main" id="{4192F074-975B-4D3E-981B-BEADFE42C5B7}"/>
                </a:ext>
              </a:extLst>
            </p:cNvPr>
            <p:cNvSpPr txBox="1"/>
            <p:nvPr/>
          </p:nvSpPr>
          <p:spPr>
            <a:xfrm>
              <a:off x="3887915" y="2817800"/>
              <a:ext cx="1175496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-RU" sz="3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609</a:t>
              </a:r>
              <a:endParaRPr sz="36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632;p93">
              <a:extLst>
                <a:ext uri="{FF2B5EF4-FFF2-40B4-BE49-F238E27FC236}">
                  <a16:creationId xmlns:a16="http://schemas.microsoft.com/office/drawing/2014/main" id="{89EA69EB-7640-4F7B-8C51-31D2D9564EBF}"/>
                </a:ext>
              </a:extLst>
            </p:cNvPr>
            <p:cNvSpPr txBox="1"/>
            <p:nvPr/>
          </p:nvSpPr>
          <p:spPr>
            <a:xfrm>
              <a:off x="4654096" y="2708379"/>
              <a:ext cx="66420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b="1" dirty="0">
                  <a:latin typeface="Helvetica Neue"/>
                  <a:ea typeface="Helvetica Neue"/>
                  <a:cs typeface="Helvetica Neue"/>
                  <a:sym typeface="Helvetica Neue"/>
                </a:rPr>
                <a:t>ТЫС.</a:t>
              </a:r>
              <a:endParaRPr sz="1400" b="1" i="0" u="none" strike="noStrike" cap="none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Стрелка: пятиугольник 47">
            <a:extLst>
              <a:ext uri="{FF2B5EF4-FFF2-40B4-BE49-F238E27FC236}">
                <a16:creationId xmlns:a16="http://schemas.microsoft.com/office/drawing/2014/main" id="{EB149B3E-EDA3-48AC-85FB-F5FA3EBF878D}"/>
              </a:ext>
            </a:extLst>
          </p:cNvPr>
          <p:cNvSpPr/>
          <p:nvPr/>
        </p:nvSpPr>
        <p:spPr>
          <a:xfrm>
            <a:off x="1032184" y="4194095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Google Shape;615;p93">
            <a:extLst>
              <a:ext uri="{FF2B5EF4-FFF2-40B4-BE49-F238E27FC236}">
                <a16:creationId xmlns:a16="http://schemas.microsoft.com/office/drawing/2014/main" id="{314E013D-8F2C-44B2-867D-04F6D83654F6}"/>
              </a:ext>
            </a:extLst>
          </p:cNvPr>
          <p:cNvSpPr txBox="1"/>
          <p:nvPr/>
        </p:nvSpPr>
        <p:spPr>
          <a:xfrm>
            <a:off x="2709046" y="4052055"/>
            <a:ext cx="448790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Helvetica Neue"/>
                <a:ea typeface="Helvetica Neue"/>
                <a:cs typeface="Helvetica Neue"/>
                <a:sym typeface="Helvetica Neue"/>
              </a:rPr>
              <a:t>диагностических исследований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6E9BD4-B070-46E2-9F4F-750FCB20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4C549-B237-405F-BDBA-824E997D595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Google Shape;434;p86"/>
          <p:cNvSpPr txBox="1"/>
          <p:nvPr/>
        </p:nvSpPr>
        <p:spPr>
          <a:xfrm>
            <a:off x="364531" y="362803"/>
            <a:ext cx="8256900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Межведомственное электронное взаимодействие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10;p86">
            <a:extLst>
              <a:ext uri="{FF2B5EF4-FFF2-40B4-BE49-F238E27FC236}">
                <a16:creationId xmlns:a16="http://schemas.microsoft.com/office/drawing/2014/main" id="{8F102EA6-1B9A-4C00-BA2F-BF6AA5683082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07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97427C74-1E79-4577-A7CD-03C544D59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184261"/>
              </p:ext>
            </p:extLst>
          </p:nvPr>
        </p:nvGraphicFramePr>
        <p:xfrm>
          <a:off x="459530" y="1568841"/>
          <a:ext cx="8209095" cy="327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FB37C51-C5E9-4175-9AEF-ED468092C0FB}"/>
              </a:ext>
            </a:extLst>
          </p:cNvPr>
          <p:cNvSpPr/>
          <p:nvPr/>
        </p:nvSpPr>
        <p:spPr>
          <a:xfrm>
            <a:off x="1045967" y="2870788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A9ECE32-11D4-40DC-BCE7-2A40E9D1108D}"/>
              </a:ext>
            </a:extLst>
          </p:cNvPr>
          <p:cNvSpPr/>
          <p:nvPr/>
        </p:nvSpPr>
        <p:spPr>
          <a:xfrm>
            <a:off x="2268711" y="2870788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35ED11F-D5BB-47C7-BADC-4B7D046294F4}"/>
              </a:ext>
            </a:extLst>
          </p:cNvPr>
          <p:cNvSpPr/>
          <p:nvPr/>
        </p:nvSpPr>
        <p:spPr>
          <a:xfrm>
            <a:off x="3419015" y="2870788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EBB7A2E-394C-48B8-990B-FC5E94FA1465}"/>
              </a:ext>
            </a:extLst>
          </p:cNvPr>
          <p:cNvSpPr/>
          <p:nvPr/>
        </p:nvSpPr>
        <p:spPr>
          <a:xfrm>
            <a:off x="4549611" y="2877877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960580A-CB13-46A1-BF36-4E4A8654E171}"/>
              </a:ext>
            </a:extLst>
          </p:cNvPr>
          <p:cNvSpPr/>
          <p:nvPr/>
        </p:nvSpPr>
        <p:spPr>
          <a:xfrm>
            <a:off x="5636898" y="2877877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95901FF-7D19-4008-A627-C6AFAB871E73}"/>
              </a:ext>
            </a:extLst>
          </p:cNvPr>
          <p:cNvSpPr/>
          <p:nvPr/>
        </p:nvSpPr>
        <p:spPr>
          <a:xfrm>
            <a:off x="6802849" y="2870788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763860A-A703-43AA-9855-AFBC0C0F4FDA}"/>
              </a:ext>
            </a:extLst>
          </p:cNvPr>
          <p:cNvSpPr/>
          <p:nvPr/>
        </p:nvSpPr>
        <p:spPr>
          <a:xfrm>
            <a:off x="8025593" y="2877877"/>
            <a:ext cx="144880" cy="66845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6D3370B-26B7-461F-AEDE-DB16E02B77F1}"/>
              </a:ext>
            </a:extLst>
          </p:cNvPr>
          <p:cNvSpPr/>
          <p:nvPr/>
        </p:nvSpPr>
        <p:spPr>
          <a:xfrm rot="5400000">
            <a:off x="4527852" y="-625400"/>
            <a:ext cx="163108" cy="712697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штриховая вправо 50">
            <a:extLst>
              <a:ext uri="{FF2B5EF4-FFF2-40B4-BE49-F238E27FC236}">
                <a16:creationId xmlns:a16="http://schemas.microsoft.com/office/drawing/2014/main" id="{8C93759A-40E0-4F06-BAEF-4A51B205E105}"/>
              </a:ext>
            </a:extLst>
          </p:cNvPr>
          <p:cNvSpPr/>
          <p:nvPr/>
        </p:nvSpPr>
        <p:spPr>
          <a:xfrm rot="16200000">
            <a:off x="4328524" y="2474321"/>
            <a:ext cx="587054" cy="290784"/>
          </a:xfrm>
          <a:prstGeom prst="strip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9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0F461A-0FC8-4E2B-BF9E-DBE0ABA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buClrTx/>
              <a:defRPr/>
            </a:pPr>
            <a:fld id="{DD06BB24-1075-482D-AF5A-C7E0E7D388CB}" type="slidenum">
              <a:rPr lang="ru-RU" smtClean="0"/>
              <a:pPr algn="r" defTabSz="685800">
                <a:buClrTx/>
                <a:defRPr/>
              </a:pPr>
              <a:t>8</a:t>
            </a:fld>
            <a:endParaRPr lang="ru-RU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646893-60B2-4D33-A2C7-1216F1123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256166"/>
              </p:ext>
            </p:extLst>
          </p:nvPr>
        </p:nvGraphicFramePr>
        <p:xfrm>
          <a:off x="101933" y="957961"/>
          <a:ext cx="8940134" cy="412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434;p86"/>
          <p:cNvSpPr txBox="1"/>
          <p:nvPr/>
        </p:nvSpPr>
        <p:spPr>
          <a:xfrm>
            <a:off x="215517" y="0"/>
            <a:ext cx="8826549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Дистанционная запись на прием к врачу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0;p86">
            <a:extLst>
              <a:ext uri="{FF2B5EF4-FFF2-40B4-BE49-F238E27FC236}">
                <a16:creationId xmlns:a16="http://schemas.microsoft.com/office/drawing/2014/main" id="{C14EC159-B92B-415F-A768-DF5B9A47291C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08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608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цепция телемедицины и цифровой аптеки онлайн-покупка лекарств с плоской иллюстрацией вектора мультфильма доктор дает пациенту рецепт rx, и он покупает таблетки с помощью мобильного телефона">
            <a:extLst>
              <a:ext uri="{FF2B5EF4-FFF2-40B4-BE49-F238E27FC236}">
                <a16:creationId xmlns:a16="http://schemas.microsoft.com/office/drawing/2014/main" id="{75B663A7-6983-461C-B639-6F2C246F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81" y="821141"/>
            <a:ext cx="4595689" cy="30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34;p86">
            <a:extLst>
              <a:ext uri="{FF2B5EF4-FFF2-40B4-BE49-F238E27FC236}">
                <a16:creationId xmlns:a16="http://schemas.microsoft.com/office/drawing/2014/main" id="{8032B5C9-149A-42FA-A3F5-5CAA24AFFA95}"/>
              </a:ext>
            </a:extLst>
          </p:cNvPr>
          <p:cNvSpPr txBox="1"/>
          <p:nvPr/>
        </p:nvSpPr>
        <p:spPr>
          <a:xfrm>
            <a:off x="364531" y="362803"/>
            <a:ext cx="8256900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300" b="1" i="0" u="none" strike="noStrike" cap="none" dirty="0">
                <a:solidFill>
                  <a:srgbClr val="FFFFFF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Льготное лекарственное обеспечение</a:t>
            </a:r>
            <a:endParaRPr sz="3300" b="1" i="0" u="none" strike="noStrike" cap="none" dirty="0">
              <a:solidFill>
                <a:srgbClr val="FFFFFF"/>
              </a:solidFill>
              <a:highlight>
                <a:srgbClr val="008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64;p88">
            <a:extLst>
              <a:ext uri="{FF2B5EF4-FFF2-40B4-BE49-F238E27FC236}">
                <a16:creationId xmlns:a16="http://schemas.microsoft.com/office/drawing/2014/main" id="{F0437001-131F-4365-ABEF-DE4FB030C922}"/>
              </a:ext>
            </a:extLst>
          </p:cNvPr>
          <p:cNvSpPr txBox="1"/>
          <p:nvPr/>
        </p:nvSpPr>
        <p:spPr>
          <a:xfrm>
            <a:off x="478831" y="1214737"/>
            <a:ext cx="4595689" cy="116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   К единой информационной системе лекарственного обеспечения подключены </a:t>
            </a:r>
            <a:r>
              <a:rPr lang="ru-RU" sz="1800" b="1" dirty="0">
                <a:solidFill>
                  <a:srgbClr val="FF0000"/>
                </a:solidFill>
                <a:latin typeface="Helvetica Neue"/>
                <a:sym typeface="Helvetica Neue"/>
              </a:rPr>
              <a:t>398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 поликлинических подразделений медицинских организаций и </a:t>
            </a:r>
            <a:r>
              <a:rPr lang="ru-RU" sz="1800" b="1" dirty="0">
                <a:solidFill>
                  <a:srgbClr val="FF0000"/>
                </a:solidFill>
                <a:latin typeface="Helvetica Neue"/>
                <a:sym typeface="Helvetica Neue"/>
              </a:rPr>
              <a:t>95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 аптек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sym typeface="Helvetica Neue"/>
            </a:endParaRPr>
          </a:p>
        </p:txBody>
      </p:sp>
      <p:sp>
        <p:nvSpPr>
          <p:cNvPr id="13" name="Google Shape;464;p88">
            <a:extLst>
              <a:ext uri="{FF2B5EF4-FFF2-40B4-BE49-F238E27FC236}">
                <a16:creationId xmlns:a16="http://schemas.microsoft.com/office/drawing/2014/main" id="{BE761C71-6035-45CD-AE03-00DE49729538}"/>
              </a:ext>
            </a:extLst>
          </p:cNvPr>
          <p:cNvSpPr txBox="1"/>
          <p:nvPr/>
        </p:nvSpPr>
        <p:spPr>
          <a:xfrm>
            <a:off x="5044753" y="3740238"/>
            <a:ext cx="3896561" cy="55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   Ежегодно выписывается более </a:t>
            </a:r>
            <a:r>
              <a:rPr lang="ru-RU" sz="1600" b="1" dirty="0">
                <a:solidFill>
                  <a:srgbClr val="FF0000"/>
                </a:solidFill>
                <a:latin typeface="Helvetica Neue"/>
                <a:sym typeface="Helvetica Neue"/>
              </a:rPr>
              <a:t>150 тыс.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sym typeface="Helvetica Neue"/>
              </a:rPr>
              <a:t> льготных рецептов</a:t>
            </a:r>
            <a:endParaRPr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sym typeface="Helvetica Neue"/>
            </a:endParaRPr>
          </a:p>
        </p:txBody>
      </p:sp>
      <p:sp>
        <p:nvSpPr>
          <p:cNvPr id="15" name="Google Shape;410;p86">
            <a:extLst>
              <a:ext uri="{FF2B5EF4-FFF2-40B4-BE49-F238E27FC236}">
                <a16:creationId xmlns:a16="http://schemas.microsoft.com/office/drawing/2014/main" id="{66D00E08-FCA7-4B1D-9277-15CB0D194B9B}"/>
              </a:ext>
            </a:extLst>
          </p:cNvPr>
          <p:cNvSpPr txBox="1"/>
          <p:nvPr/>
        </p:nvSpPr>
        <p:spPr>
          <a:xfrm>
            <a:off x="8668625" y="4686300"/>
            <a:ext cx="4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00236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09</a:t>
            </a:r>
            <a:endParaRPr sz="1000" b="0" i="0" u="none" strike="noStrike" cap="none" dirty="0">
              <a:solidFill>
                <a:srgbClr val="00236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00" name="Picture 4" descr="Аптека">
            <a:extLst>
              <a:ext uri="{FF2B5EF4-FFF2-40B4-BE49-F238E27FC236}">
                <a16:creationId xmlns:a16="http://schemas.microsoft.com/office/drawing/2014/main" id="{74AEA380-F07F-4D10-9CEC-3C8121AC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75" y="2926284"/>
            <a:ext cx="1627909" cy="16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7D0D46DD-0B10-4508-B587-83787DF35F0C}"/>
              </a:ext>
            </a:extLst>
          </p:cNvPr>
          <p:cNvSpPr/>
          <p:nvPr/>
        </p:nvSpPr>
        <p:spPr>
          <a:xfrm>
            <a:off x="364531" y="1184257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7EB4CCE0-C2B7-4E72-A26A-E45FFCAE35AF}"/>
              </a:ext>
            </a:extLst>
          </p:cNvPr>
          <p:cNvSpPr/>
          <p:nvPr/>
        </p:nvSpPr>
        <p:spPr>
          <a:xfrm>
            <a:off x="4952600" y="3833213"/>
            <a:ext cx="228600" cy="113232"/>
          </a:xfrm>
          <a:prstGeom prst="homePlat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936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Т МИС">
  <a:themeElements>
    <a:clrScheme name="Simple Light">
      <a:dk1>
        <a:srgbClr val="434343"/>
      </a:dk1>
      <a:lt1>
        <a:srgbClr val="FFFFFF"/>
      </a:lt1>
      <a:dk2>
        <a:srgbClr val="0169EC"/>
      </a:dk2>
      <a:lt2>
        <a:srgbClr val="EEEEEE"/>
      </a:lt2>
      <a:accent1>
        <a:srgbClr val="0169EC"/>
      </a:accent1>
      <a:accent2>
        <a:srgbClr val="57A1FF"/>
      </a:accent2>
      <a:accent3>
        <a:srgbClr val="666666"/>
      </a:accent3>
      <a:accent4>
        <a:srgbClr val="FFAB40"/>
      </a:accent4>
      <a:accent5>
        <a:srgbClr val="B45F06"/>
      </a:accent5>
      <a:accent6>
        <a:srgbClr val="EA9999"/>
      </a:accent6>
      <a:hlink>
        <a:srgbClr val="016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Т МИС">
  <a:themeElements>
    <a:clrScheme name="Simple Light">
      <a:dk1>
        <a:srgbClr val="434343"/>
      </a:dk1>
      <a:lt1>
        <a:srgbClr val="FFFFFF"/>
      </a:lt1>
      <a:dk2>
        <a:srgbClr val="0169EC"/>
      </a:dk2>
      <a:lt2>
        <a:srgbClr val="EEEEEE"/>
      </a:lt2>
      <a:accent1>
        <a:srgbClr val="0169EC"/>
      </a:accent1>
      <a:accent2>
        <a:srgbClr val="57A1FF"/>
      </a:accent2>
      <a:accent3>
        <a:srgbClr val="666666"/>
      </a:accent3>
      <a:accent4>
        <a:srgbClr val="FFAB40"/>
      </a:accent4>
      <a:accent5>
        <a:srgbClr val="B45F06"/>
      </a:accent5>
      <a:accent6>
        <a:srgbClr val="EA9999"/>
      </a:accent6>
      <a:hlink>
        <a:srgbClr val="016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793</Words>
  <Application>Microsoft Office PowerPoint</Application>
  <PresentationFormat>Экран (16:9)</PresentationFormat>
  <Paragraphs>204</Paragraphs>
  <Slides>17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Montserrat</vt:lpstr>
      <vt:lpstr>Calibri</vt:lpstr>
      <vt:lpstr>Montserrat SemiBold</vt:lpstr>
      <vt:lpstr>Arial</vt:lpstr>
      <vt:lpstr>Montserrat Medium</vt:lpstr>
      <vt:lpstr>Helvetica Neue</vt:lpstr>
      <vt:lpstr>Simple Light</vt:lpstr>
      <vt:lpstr>Simple Light</vt:lpstr>
      <vt:lpstr>РТ МИС</vt:lpstr>
      <vt:lpstr>РТ МИС</vt:lpstr>
      <vt:lpstr>Simple Light</vt:lpstr>
      <vt:lpstr>Презентация PowerPoint</vt:lpstr>
      <vt:lpstr>Презентация PowerPoint</vt:lpstr>
      <vt:lpstr>Презентация PowerPoint</vt:lpstr>
      <vt:lpstr>Подсистема «Центральный архив медицинских изображений (ЦАМИ)»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Подсистема «Центральный архив медицинских изображений (ЦАМИ)»</vt:lpstr>
      <vt:lpstr>Подсистема «Центральный архив медицинских изображений (ЦАМИ)»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Ахвердило</dc:creator>
  <cp:lastModifiedBy>Gadzhi Sagidov</cp:lastModifiedBy>
  <cp:revision>24</cp:revision>
  <dcterms:modified xsi:type="dcterms:W3CDTF">2022-10-19T07:46:15Z</dcterms:modified>
</cp:coreProperties>
</file>