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76" r:id="rId4"/>
    <p:sldId id="270" r:id="rId5"/>
    <p:sldId id="271" r:id="rId6"/>
    <p:sldId id="273" r:id="rId7"/>
    <p:sldId id="272" r:id="rId8"/>
    <p:sldId id="278" r:id="rId9"/>
    <p:sldId id="275" r:id="rId10"/>
    <p:sldId id="279" r:id="rId11"/>
    <p:sldId id="25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6174B-717E-4D9C-972D-99177FDAF0DA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F4850F-3132-4774-A02C-9C83315D2F21}">
      <dgm:prSet phldrT="[Текст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CDO</a:t>
          </a:r>
          <a:endParaRPr lang="ru-RU" dirty="0">
            <a:solidFill>
              <a:srgbClr val="FF0000"/>
            </a:solidFill>
          </a:endParaRPr>
        </a:p>
      </dgm:t>
    </dgm:pt>
    <dgm:pt modelId="{95059602-AEB6-47C4-8624-F2E765D59ADF}" type="parTrans" cxnId="{411906A9-A937-4D78-A4A1-DAD37D607E0E}">
      <dgm:prSet/>
      <dgm:spPr/>
      <dgm:t>
        <a:bodyPr/>
        <a:lstStyle/>
        <a:p>
          <a:endParaRPr lang="ru-RU"/>
        </a:p>
      </dgm:t>
    </dgm:pt>
    <dgm:pt modelId="{4F3817FC-495B-456D-968D-9C996F8AB558}" type="sibTrans" cxnId="{411906A9-A937-4D78-A4A1-DAD37D607E0E}">
      <dgm:prSet/>
      <dgm:spPr/>
      <dgm:t>
        <a:bodyPr/>
        <a:lstStyle/>
        <a:p>
          <a:endParaRPr lang="ru-RU"/>
        </a:p>
      </dgm:t>
    </dgm:pt>
    <dgm:pt modelId="{090EA1E6-5440-402B-9BFE-924814A2A9A6}">
      <dgm:prSet phldrT="[Текст]"/>
      <dgm:spPr/>
      <dgm:t>
        <a:bodyPr/>
        <a:lstStyle/>
        <a:p>
          <a:r>
            <a:rPr lang="en-US" dirty="0"/>
            <a:t>CIO</a:t>
          </a:r>
          <a:endParaRPr lang="ru-RU" dirty="0"/>
        </a:p>
      </dgm:t>
    </dgm:pt>
    <dgm:pt modelId="{F97564A4-0EF5-4BF5-9DC3-448877612BD7}" type="parTrans" cxnId="{5AD02951-86C3-4F34-8E2C-C2927C200ED6}">
      <dgm:prSet/>
      <dgm:spPr/>
      <dgm:t>
        <a:bodyPr/>
        <a:lstStyle/>
        <a:p>
          <a:endParaRPr lang="ru-RU"/>
        </a:p>
      </dgm:t>
    </dgm:pt>
    <dgm:pt modelId="{AAF25724-757F-46F1-B1AB-353A11754358}" type="sibTrans" cxnId="{5AD02951-86C3-4F34-8E2C-C2927C200ED6}">
      <dgm:prSet/>
      <dgm:spPr/>
      <dgm:t>
        <a:bodyPr/>
        <a:lstStyle/>
        <a:p>
          <a:endParaRPr lang="ru-RU"/>
        </a:p>
      </dgm:t>
    </dgm:pt>
    <dgm:pt modelId="{8A9D8E70-09C8-478B-AC9E-E555A43C497D}" type="pres">
      <dgm:prSet presAssocID="{FFF6174B-717E-4D9C-972D-99177FDAF0DA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510D16B-1705-4AF2-AD8F-F2E7D03F03E7}" type="pres">
      <dgm:prSet presAssocID="{FFF6174B-717E-4D9C-972D-99177FDAF0DA}" presName="dummyMaxCanvas" presStyleCnt="0"/>
      <dgm:spPr/>
    </dgm:pt>
    <dgm:pt modelId="{25A11712-E537-4461-A954-2669E52BEE8B}" type="pres">
      <dgm:prSet presAssocID="{FFF6174B-717E-4D9C-972D-99177FDAF0DA}" presName="parentComposite" presStyleCnt="0"/>
      <dgm:spPr/>
    </dgm:pt>
    <dgm:pt modelId="{3C01CBF2-97E2-4F03-B55D-5689C655D03E}" type="pres">
      <dgm:prSet presAssocID="{FFF6174B-717E-4D9C-972D-99177FDAF0DA}" presName="parent1" presStyleLbl="alignAccFollowNode1" presStyleIdx="0" presStyleCnt="4" custLinFactY="100000" custLinFactNeighborX="-3952" custLinFactNeighborY="129424">
        <dgm:presLayoutVars>
          <dgm:chMax val="4"/>
        </dgm:presLayoutVars>
      </dgm:prSet>
      <dgm:spPr/>
    </dgm:pt>
    <dgm:pt modelId="{3048ABC3-7C1A-4B1F-83B8-911068EB790E}" type="pres">
      <dgm:prSet presAssocID="{FFF6174B-717E-4D9C-972D-99177FDAF0DA}" presName="parent2" presStyleLbl="alignAccFollowNode1" presStyleIdx="1" presStyleCnt="4" custLinFactY="100000" custLinFactNeighborX="-3952" custLinFactNeighborY="129424">
        <dgm:presLayoutVars>
          <dgm:chMax val="4"/>
        </dgm:presLayoutVars>
      </dgm:prSet>
      <dgm:spPr/>
    </dgm:pt>
    <dgm:pt modelId="{7C6EEE12-17C9-4CF5-8462-4304A6923A02}" type="pres">
      <dgm:prSet presAssocID="{FFF6174B-717E-4D9C-972D-99177FDAF0DA}" presName="childrenComposite" presStyleCnt="0"/>
      <dgm:spPr/>
    </dgm:pt>
    <dgm:pt modelId="{49F10D68-D7BB-440F-AC32-C2DAEFCEFCCA}" type="pres">
      <dgm:prSet presAssocID="{FFF6174B-717E-4D9C-972D-99177FDAF0DA}" presName="dummyMaxCanvas_ChildArea" presStyleCnt="0"/>
      <dgm:spPr/>
    </dgm:pt>
    <dgm:pt modelId="{BD581211-B866-400C-BA29-CC93239A2A60}" type="pres">
      <dgm:prSet presAssocID="{FFF6174B-717E-4D9C-972D-99177FDAF0DA}" presName="fulcrum" presStyleLbl="alignAccFollowNode1" presStyleIdx="2" presStyleCnt="4"/>
      <dgm:spPr/>
    </dgm:pt>
    <dgm:pt modelId="{535C01DD-EBAD-417D-9669-AD47F38AE2DC}" type="pres">
      <dgm:prSet presAssocID="{FFF6174B-717E-4D9C-972D-99177FDAF0DA}" presName="balance_00" presStyleLbl="alignAccFollowNode1" presStyleIdx="3" presStyleCnt="4">
        <dgm:presLayoutVars>
          <dgm:bulletEnabled val="1"/>
        </dgm:presLayoutVars>
      </dgm:prSet>
      <dgm:spPr/>
    </dgm:pt>
  </dgm:ptLst>
  <dgm:cxnLst>
    <dgm:cxn modelId="{5AD02951-86C3-4F34-8E2C-C2927C200ED6}" srcId="{FFF6174B-717E-4D9C-972D-99177FDAF0DA}" destId="{090EA1E6-5440-402B-9BFE-924814A2A9A6}" srcOrd="1" destOrd="0" parTransId="{F97564A4-0EF5-4BF5-9DC3-448877612BD7}" sibTransId="{AAF25724-757F-46F1-B1AB-353A11754358}"/>
    <dgm:cxn modelId="{9439DA99-E9B2-46F8-A81C-911817C49491}" type="presOf" srcId="{2BF4850F-3132-4774-A02C-9C83315D2F21}" destId="{3C01CBF2-97E2-4F03-B55D-5689C655D03E}" srcOrd="0" destOrd="0" presId="urn:microsoft.com/office/officeart/2005/8/layout/balance1"/>
    <dgm:cxn modelId="{411906A9-A937-4D78-A4A1-DAD37D607E0E}" srcId="{FFF6174B-717E-4D9C-972D-99177FDAF0DA}" destId="{2BF4850F-3132-4774-A02C-9C83315D2F21}" srcOrd="0" destOrd="0" parTransId="{95059602-AEB6-47C4-8624-F2E765D59ADF}" sibTransId="{4F3817FC-495B-456D-968D-9C996F8AB558}"/>
    <dgm:cxn modelId="{BB1D98E1-3DAA-4E36-ACF8-7FA92978324C}" type="presOf" srcId="{FFF6174B-717E-4D9C-972D-99177FDAF0DA}" destId="{8A9D8E70-09C8-478B-AC9E-E555A43C497D}" srcOrd="0" destOrd="0" presId="urn:microsoft.com/office/officeart/2005/8/layout/balance1"/>
    <dgm:cxn modelId="{51732CF4-9D55-4537-A59B-0379B769E881}" type="presOf" srcId="{090EA1E6-5440-402B-9BFE-924814A2A9A6}" destId="{3048ABC3-7C1A-4B1F-83B8-911068EB790E}" srcOrd="0" destOrd="0" presId="urn:microsoft.com/office/officeart/2005/8/layout/balance1"/>
    <dgm:cxn modelId="{93D80355-88AD-43C3-B144-20E74F85AC6B}" type="presParOf" srcId="{8A9D8E70-09C8-478B-AC9E-E555A43C497D}" destId="{6510D16B-1705-4AF2-AD8F-F2E7D03F03E7}" srcOrd="0" destOrd="0" presId="urn:microsoft.com/office/officeart/2005/8/layout/balance1"/>
    <dgm:cxn modelId="{1446063E-11C8-4AC1-8941-A7A77D39D9D9}" type="presParOf" srcId="{8A9D8E70-09C8-478B-AC9E-E555A43C497D}" destId="{25A11712-E537-4461-A954-2669E52BEE8B}" srcOrd="1" destOrd="0" presId="urn:microsoft.com/office/officeart/2005/8/layout/balance1"/>
    <dgm:cxn modelId="{17258463-4D23-4841-9256-6FDB0D026A54}" type="presParOf" srcId="{25A11712-E537-4461-A954-2669E52BEE8B}" destId="{3C01CBF2-97E2-4F03-B55D-5689C655D03E}" srcOrd="0" destOrd="0" presId="urn:microsoft.com/office/officeart/2005/8/layout/balance1"/>
    <dgm:cxn modelId="{4845AA97-ED48-4635-BA67-68543E1C50BD}" type="presParOf" srcId="{25A11712-E537-4461-A954-2669E52BEE8B}" destId="{3048ABC3-7C1A-4B1F-83B8-911068EB790E}" srcOrd="1" destOrd="0" presId="urn:microsoft.com/office/officeart/2005/8/layout/balance1"/>
    <dgm:cxn modelId="{166F7625-07BC-4DEB-B14A-C1B961683E44}" type="presParOf" srcId="{8A9D8E70-09C8-478B-AC9E-E555A43C497D}" destId="{7C6EEE12-17C9-4CF5-8462-4304A6923A02}" srcOrd="2" destOrd="0" presId="urn:microsoft.com/office/officeart/2005/8/layout/balance1"/>
    <dgm:cxn modelId="{3E268CD4-77A9-4656-9669-98E6F1C6BE48}" type="presParOf" srcId="{7C6EEE12-17C9-4CF5-8462-4304A6923A02}" destId="{49F10D68-D7BB-440F-AC32-C2DAEFCEFCCA}" srcOrd="0" destOrd="0" presId="urn:microsoft.com/office/officeart/2005/8/layout/balance1"/>
    <dgm:cxn modelId="{03798E0B-9200-4648-AAB2-30AAB0011428}" type="presParOf" srcId="{7C6EEE12-17C9-4CF5-8462-4304A6923A02}" destId="{BD581211-B866-400C-BA29-CC93239A2A60}" srcOrd="1" destOrd="0" presId="urn:microsoft.com/office/officeart/2005/8/layout/balance1"/>
    <dgm:cxn modelId="{4A96EDA0-8229-45D2-A342-E91F89CE8F11}" type="presParOf" srcId="{7C6EEE12-17C9-4CF5-8462-4304A6923A02}" destId="{535C01DD-EBAD-417D-9669-AD47F38AE2DC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AAB64-D5EA-49D4-BBA1-61BD48F585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C996E-E30B-4705-B1C6-64AA424185DF}">
      <dgm:prSet/>
      <dgm:spPr/>
      <dgm:t>
        <a:bodyPr/>
        <a:lstStyle/>
        <a:p>
          <a:r>
            <a:rPr lang="ru-RU" dirty="0"/>
            <a:t>CDO — это бизнес и развитие.</a:t>
          </a:r>
        </a:p>
      </dgm:t>
    </dgm:pt>
    <dgm:pt modelId="{2CFB212C-6AE6-4C19-B055-CF59B368E2DB}" type="parTrans" cxnId="{57862046-ECF2-4C83-BF85-7B2DF419988F}">
      <dgm:prSet/>
      <dgm:spPr/>
      <dgm:t>
        <a:bodyPr/>
        <a:lstStyle/>
        <a:p>
          <a:endParaRPr lang="ru-RU"/>
        </a:p>
      </dgm:t>
    </dgm:pt>
    <dgm:pt modelId="{F248AFF1-F0B6-48C0-A476-A97FB440673A}" type="sibTrans" cxnId="{57862046-ECF2-4C83-BF85-7B2DF419988F}">
      <dgm:prSet/>
      <dgm:spPr/>
      <dgm:t>
        <a:bodyPr/>
        <a:lstStyle/>
        <a:p>
          <a:endParaRPr lang="ru-RU"/>
        </a:p>
      </dgm:t>
    </dgm:pt>
    <dgm:pt modelId="{4B2252B3-F07E-437A-93EA-E3DD4761E4FB}">
      <dgm:prSet/>
      <dgm:spPr/>
      <dgm:t>
        <a:bodyPr/>
        <a:lstStyle/>
        <a:p>
          <a:r>
            <a:rPr lang="ru-RU" dirty="0"/>
            <a:t>CDO — генератор идей для CIO.</a:t>
          </a:r>
        </a:p>
      </dgm:t>
    </dgm:pt>
    <dgm:pt modelId="{7F915232-84E0-4F12-8D91-EB8E6052D7D5}" type="parTrans" cxnId="{87517023-D52A-4BC5-97B4-896D4C54C4A3}">
      <dgm:prSet/>
      <dgm:spPr/>
      <dgm:t>
        <a:bodyPr/>
        <a:lstStyle/>
        <a:p>
          <a:endParaRPr lang="ru-RU"/>
        </a:p>
      </dgm:t>
    </dgm:pt>
    <dgm:pt modelId="{DAFA3BC9-FD7B-4E63-A1A9-58C4016746EA}" type="sibTrans" cxnId="{87517023-D52A-4BC5-97B4-896D4C54C4A3}">
      <dgm:prSet/>
      <dgm:spPr/>
      <dgm:t>
        <a:bodyPr/>
        <a:lstStyle/>
        <a:p>
          <a:endParaRPr lang="ru-RU"/>
        </a:p>
      </dgm:t>
    </dgm:pt>
    <dgm:pt modelId="{B141AA5F-CD6C-43E3-9AFC-29DAFDED83CC}">
      <dgm:prSet/>
      <dgm:spPr/>
      <dgm:t>
        <a:bodyPr/>
        <a:lstStyle/>
        <a:p>
          <a:r>
            <a:rPr lang="ru-RU" dirty="0"/>
            <a:t>CDO ближе к клиентам.</a:t>
          </a:r>
        </a:p>
      </dgm:t>
    </dgm:pt>
    <dgm:pt modelId="{815774B5-8445-475C-BA67-E914EA5AEB67}" type="parTrans" cxnId="{C5C2B360-4C0C-4846-9FBF-CF01D82309A9}">
      <dgm:prSet/>
      <dgm:spPr/>
      <dgm:t>
        <a:bodyPr/>
        <a:lstStyle/>
        <a:p>
          <a:endParaRPr lang="ru-RU"/>
        </a:p>
      </dgm:t>
    </dgm:pt>
    <dgm:pt modelId="{D5C0AD17-4D17-476C-8EBD-28500382862B}" type="sibTrans" cxnId="{C5C2B360-4C0C-4846-9FBF-CF01D82309A9}">
      <dgm:prSet/>
      <dgm:spPr/>
      <dgm:t>
        <a:bodyPr/>
        <a:lstStyle/>
        <a:p>
          <a:endParaRPr lang="ru-RU"/>
        </a:p>
      </dgm:t>
    </dgm:pt>
    <dgm:pt modelId="{E934A33D-7624-4F46-8F99-1C0D71F6F68D}">
      <dgm:prSet/>
      <dgm:spPr/>
      <dgm:t>
        <a:bodyPr/>
        <a:lstStyle/>
        <a:p>
          <a:r>
            <a:rPr lang="ru-RU" dirty="0"/>
            <a:t>CDO ближе к руководству.</a:t>
          </a:r>
        </a:p>
      </dgm:t>
    </dgm:pt>
    <dgm:pt modelId="{AC747A86-A98F-4DCA-86FC-E8AB805AF30B}" type="parTrans" cxnId="{03CE9816-92CF-46E2-8676-9A2CD2F70CF7}">
      <dgm:prSet/>
      <dgm:spPr/>
      <dgm:t>
        <a:bodyPr/>
        <a:lstStyle/>
        <a:p>
          <a:endParaRPr lang="ru-RU"/>
        </a:p>
      </dgm:t>
    </dgm:pt>
    <dgm:pt modelId="{4A43A541-E33D-49D9-9FD6-4338C6003589}" type="sibTrans" cxnId="{03CE9816-92CF-46E2-8676-9A2CD2F70CF7}">
      <dgm:prSet/>
      <dgm:spPr/>
      <dgm:t>
        <a:bodyPr/>
        <a:lstStyle/>
        <a:p>
          <a:endParaRPr lang="ru-RU"/>
        </a:p>
      </dgm:t>
    </dgm:pt>
    <dgm:pt modelId="{AF1B1FBE-7611-4D55-9ED7-31B212E14E56}">
      <dgm:prSet/>
      <dgm:spPr/>
      <dgm:t>
        <a:bodyPr/>
        <a:lstStyle/>
        <a:p>
          <a:r>
            <a:rPr lang="ru-RU" dirty="0"/>
            <a:t>CDO должен иметь разносторонний опыт.</a:t>
          </a:r>
        </a:p>
      </dgm:t>
    </dgm:pt>
    <dgm:pt modelId="{97BCBCEB-BC7F-45AE-BDE1-6A2256E58D70}" type="parTrans" cxnId="{7735E4A7-77FB-42AB-B6ED-E335EDC5352E}">
      <dgm:prSet/>
      <dgm:spPr/>
      <dgm:t>
        <a:bodyPr/>
        <a:lstStyle/>
        <a:p>
          <a:endParaRPr lang="ru-RU"/>
        </a:p>
      </dgm:t>
    </dgm:pt>
    <dgm:pt modelId="{00D14545-902C-44F1-BC40-8F1A7AEF0ADE}" type="sibTrans" cxnId="{7735E4A7-77FB-42AB-B6ED-E335EDC5352E}">
      <dgm:prSet/>
      <dgm:spPr/>
      <dgm:t>
        <a:bodyPr/>
        <a:lstStyle/>
        <a:p>
          <a:endParaRPr lang="ru-RU"/>
        </a:p>
      </dgm:t>
    </dgm:pt>
    <dgm:pt modelId="{D15D4C68-B66C-412C-B549-4C8B7FC3BEBF}">
      <dgm:prSet/>
      <dgm:spPr/>
      <dgm:t>
        <a:bodyPr/>
        <a:lstStyle/>
        <a:p>
          <a:r>
            <a:rPr lang="ru-RU" dirty="0"/>
            <a:t>CDO-специалист сосредоточен в первую очередь на бизнесе и развитии компании, тогда как основная задача CIO - построение качественной ИТ-инфраструктуры</a:t>
          </a:r>
        </a:p>
      </dgm:t>
    </dgm:pt>
    <dgm:pt modelId="{7753F6BF-3F54-4470-BBF8-16B786D6A9F9}" type="parTrans" cxnId="{162BCC9A-4ECA-4767-8241-88879C0C2FFC}">
      <dgm:prSet/>
      <dgm:spPr/>
      <dgm:t>
        <a:bodyPr/>
        <a:lstStyle/>
        <a:p>
          <a:endParaRPr lang="ru-RU"/>
        </a:p>
      </dgm:t>
    </dgm:pt>
    <dgm:pt modelId="{70BAE525-A8E9-418F-8B66-2D0F832D251C}" type="sibTrans" cxnId="{162BCC9A-4ECA-4767-8241-88879C0C2FFC}">
      <dgm:prSet/>
      <dgm:spPr/>
      <dgm:t>
        <a:bodyPr/>
        <a:lstStyle/>
        <a:p>
          <a:endParaRPr lang="ru-RU"/>
        </a:p>
      </dgm:t>
    </dgm:pt>
    <dgm:pt modelId="{631252D0-E951-47A7-82DB-43702FF91E4F}">
      <dgm:prSet/>
      <dgm:spPr/>
      <dgm:t>
        <a:bodyPr/>
        <a:lstStyle/>
        <a:p>
          <a:r>
            <a:rPr lang="ru-RU"/>
            <a:t>ИТ-директор </a:t>
          </a:r>
          <a:r>
            <a:rPr lang="ru-RU" dirty="0"/>
            <a:t>занимается управлением ИТ-инфраструктуры компании, а CDO координирует процесс трансформации, вызванный развитием цифровых технологий. </a:t>
          </a:r>
          <a:r>
            <a:rPr lang="ru-RU"/>
            <a:t>CDO отвечает за внедрение цифровых инноваций. </a:t>
          </a:r>
          <a:r>
            <a:rPr lang="ru-RU" dirty="0"/>
            <a:t>Основной приоритет директора по цифровым технологиям связан с отслеживанием и анализом последних технологических инноваций, а также улучшением взаимодействия с клиентами. В то время, как ИТ-директор создаёт эффективную платформу для пользователей на основе внедрённых CDO ресурсов.</a:t>
          </a:r>
        </a:p>
      </dgm:t>
    </dgm:pt>
    <dgm:pt modelId="{AE8F8E63-76C9-4387-9AE2-ABE867C7126C}" type="parTrans" cxnId="{938456E7-0338-40C1-B7DF-2139F5BA88B7}">
      <dgm:prSet/>
      <dgm:spPr/>
      <dgm:t>
        <a:bodyPr/>
        <a:lstStyle/>
        <a:p>
          <a:endParaRPr lang="ru-RU"/>
        </a:p>
      </dgm:t>
    </dgm:pt>
    <dgm:pt modelId="{7A179F69-A938-4CFB-9AA1-18B1E952AF57}" type="sibTrans" cxnId="{938456E7-0338-40C1-B7DF-2139F5BA88B7}">
      <dgm:prSet/>
      <dgm:spPr/>
      <dgm:t>
        <a:bodyPr/>
        <a:lstStyle/>
        <a:p>
          <a:endParaRPr lang="ru-RU"/>
        </a:p>
      </dgm:t>
    </dgm:pt>
    <dgm:pt modelId="{719FC60B-54AC-4484-8752-B7977E4C94A9}">
      <dgm:prSet/>
      <dgm:spPr/>
      <dgm:t>
        <a:bodyPr/>
        <a:lstStyle/>
        <a:p>
          <a:r>
            <a:rPr lang="ru-RU"/>
            <a:t>В </a:t>
          </a:r>
          <a:r>
            <a:rPr lang="ru-RU" dirty="0"/>
            <a:t>задачи CDO входит работа с фронт-офисом компании, сбор и анализ клиентских данных, а также оцифровка действующих услуг компании и создание новых цифровых сервисов. ИТ-директор больше фокусирован на информационную поддержку работающих бизнес-процессов с помощью типовых ИТ-решений.</a:t>
          </a:r>
        </a:p>
      </dgm:t>
    </dgm:pt>
    <dgm:pt modelId="{B728C63C-0F75-48DB-B55E-44C96F1C8886}" type="parTrans" cxnId="{58D0DBD1-2A97-43BA-8361-013C5BA5DABD}">
      <dgm:prSet/>
      <dgm:spPr/>
      <dgm:t>
        <a:bodyPr/>
        <a:lstStyle/>
        <a:p>
          <a:endParaRPr lang="ru-RU"/>
        </a:p>
      </dgm:t>
    </dgm:pt>
    <dgm:pt modelId="{09B60647-501E-4F6D-9BD5-8952E6F787DE}" type="sibTrans" cxnId="{58D0DBD1-2A97-43BA-8361-013C5BA5DABD}">
      <dgm:prSet/>
      <dgm:spPr/>
      <dgm:t>
        <a:bodyPr/>
        <a:lstStyle/>
        <a:p>
          <a:endParaRPr lang="ru-RU"/>
        </a:p>
      </dgm:t>
    </dgm:pt>
    <dgm:pt modelId="{6904C31D-7C67-460B-ADC3-D4C78821A6BD}">
      <dgm:prSet/>
      <dgm:spPr/>
      <dgm:t>
        <a:bodyPr/>
        <a:lstStyle/>
        <a:p>
          <a:r>
            <a:rPr lang="ru-RU"/>
            <a:t>В </a:t>
          </a:r>
          <a:r>
            <a:rPr lang="ru-RU" dirty="0"/>
            <a:t>связи с тем, CDO сосредоточен на стратегических целях, он должен тесно взаимодействовать с топ-менеджерами для построения стратегии и плана реализации по переводу бизнес-процессов, продуктов и услуг компании в цифровой формат и предоставлению заказчикам цифровых услуг. Должность ИТ-директора не предполагает такого взаимодействия с руководством, т.к. от него требуется организация технической базы и ее полноценной работы.</a:t>
          </a:r>
        </a:p>
      </dgm:t>
    </dgm:pt>
    <dgm:pt modelId="{19F929FC-152B-4AEE-A7CF-937B2D400BD6}" type="parTrans" cxnId="{2C520040-E5B9-4AF4-A357-65B7040BF1F4}">
      <dgm:prSet/>
      <dgm:spPr/>
      <dgm:t>
        <a:bodyPr/>
        <a:lstStyle/>
        <a:p>
          <a:endParaRPr lang="ru-RU"/>
        </a:p>
      </dgm:t>
    </dgm:pt>
    <dgm:pt modelId="{5DE3EEF7-8431-43B7-900A-1B1D3CBD8DC2}" type="sibTrans" cxnId="{2C520040-E5B9-4AF4-A357-65B7040BF1F4}">
      <dgm:prSet/>
      <dgm:spPr/>
      <dgm:t>
        <a:bodyPr/>
        <a:lstStyle/>
        <a:p>
          <a:endParaRPr lang="ru-RU"/>
        </a:p>
      </dgm:t>
    </dgm:pt>
    <dgm:pt modelId="{816E61D3-979A-401D-8E29-788AE32BB6A0}">
      <dgm:prSet/>
      <dgm:spPr/>
      <dgm:t>
        <a:bodyPr/>
        <a:lstStyle/>
        <a:p>
          <a:r>
            <a:rPr lang="ru-RU"/>
            <a:t>От </a:t>
          </a:r>
          <a:r>
            <a:rPr lang="ru-RU" dirty="0"/>
            <a:t>CDO требуют более широкий спектр навыков в отличие от ИТ-директора. К ним относятся: знания технологий цифровой трансформации, цифровые стратегии и бизнес-модели, построенные на цифровых технологиях, и, наконец, умение и реальный опыт цифровой трансформации.</a:t>
          </a:r>
        </a:p>
      </dgm:t>
    </dgm:pt>
    <dgm:pt modelId="{08DD4C36-C80E-4F43-A8F9-BEA2FC8C662C}" type="parTrans" cxnId="{C0A9452E-5B63-404E-81AA-1E53ED69AE7D}">
      <dgm:prSet/>
      <dgm:spPr/>
      <dgm:t>
        <a:bodyPr/>
        <a:lstStyle/>
        <a:p>
          <a:endParaRPr lang="ru-RU"/>
        </a:p>
      </dgm:t>
    </dgm:pt>
    <dgm:pt modelId="{E0D36E29-EE5F-4CE2-B795-5227FE49B65D}" type="sibTrans" cxnId="{C0A9452E-5B63-404E-81AA-1E53ED69AE7D}">
      <dgm:prSet/>
      <dgm:spPr/>
      <dgm:t>
        <a:bodyPr/>
        <a:lstStyle/>
        <a:p>
          <a:endParaRPr lang="ru-RU"/>
        </a:p>
      </dgm:t>
    </dgm:pt>
    <dgm:pt modelId="{BBE44674-CDEB-41EF-9C45-A07D6A2493D2}" type="pres">
      <dgm:prSet presAssocID="{ECCAAB64-D5EA-49D4-BBA1-61BD48F5856D}" presName="linear" presStyleCnt="0">
        <dgm:presLayoutVars>
          <dgm:animLvl val="lvl"/>
          <dgm:resizeHandles val="exact"/>
        </dgm:presLayoutVars>
      </dgm:prSet>
      <dgm:spPr/>
    </dgm:pt>
    <dgm:pt modelId="{08E4B025-BCCA-437D-8BBD-6DC499E12E53}" type="pres">
      <dgm:prSet presAssocID="{5BFC996E-E30B-4705-B1C6-64AA424185D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C21832D-192B-4776-8281-D807F7937B74}" type="pres">
      <dgm:prSet presAssocID="{5BFC996E-E30B-4705-B1C6-64AA424185DF}" presName="childText" presStyleLbl="revTx" presStyleIdx="0" presStyleCnt="5">
        <dgm:presLayoutVars>
          <dgm:bulletEnabled val="1"/>
        </dgm:presLayoutVars>
      </dgm:prSet>
      <dgm:spPr/>
    </dgm:pt>
    <dgm:pt modelId="{5255C2D6-99D2-4899-BCD7-CD84E5FE99CC}" type="pres">
      <dgm:prSet presAssocID="{4B2252B3-F07E-437A-93EA-E3DD4761E4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4B74365-C25F-4004-996F-2538DF254765}" type="pres">
      <dgm:prSet presAssocID="{4B2252B3-F07E-437A-93EA-E3DD4761E4FB}" presName="childText" presStyleLbl="revTx" presStyleIdx="1" presStyleCnt="5">
        <dgm:presLayoutVars>
          <dgm:bulletEnabled val="1"/>
        </dgm:presLayoutVars>
      </dgm:prSet>
      <dgm:spPr/>
    </dgm:pt>
    <dgm:pt modelId="{842AE55D-B953-417B-B126-AD4B77069406}" type="pres">
      <dgm:prSet presAssocID="{B141AA5F-CD6C-43E3-9AFC-29DAFDED83C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51AF1E6-8A98-4194-8DF4-98E8938C38C5}" type="pres">
      <dgm:prSet presAssocID="{B141AA5F-CD6C-43E3-9AFC-29DAFDED83CC}" presName="childText" presStyleLbl="revTx" presStyleIdx="2" presStyleCnt="5">
        <dgm:presLayoutVars>
          <dgm:bulletEnabled val="1"/>
        </dgm:presLayoutVars>
      </dgm:prSet>
      <dgm:spPr/>
    </dgm:pt>
    <dgm:pt modelId="{C23369C6-6961-4FB9-BDA2-9C13CAF363AF}" type="pres">
      <dgm:prSet presAssocID="{E934A33D-7624-4F46-8F99-1C0D71F6F68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B845C9F-E6E8-41B7-AAFB-C8132ED86B3A}" type="pres">
      <dgm:prSet presAssocID="{E934A33D-7624-4F46-8F99-1C0D71F6F68D}" presName="childText" presStyleLbl="revTx" presStyleIdx="3" presStyleCnt="5">
        <dgm:presLayoutVars>
          <dgm:bulletEnabled val="1"/>
        </dgm:presLayoutVars>
      </dgm:prSet>
      <dgm:spPr/>
    </dgm:pt>
    <dgm:pt modelId="{14A22EA4-AA0B-4104-B02B-9CED7132B8F2}" type="pres">
      <dgm:prSet presAssocID="{AF1B1FBE-7611-4D55-9ED7-31B212E14E5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F3D3CF4-34D8-4023-8F47-ED78CB6A75B0}" type="pres">
      <dgm:prSet presAssocID="{AF1B1FBE-7611-4D55-9ED7-31B212E14E5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03CE9816-92CF-46E2-8676-9A2CD2F70CF7}" srcId="{ECCAAB64-D5EA-49D4-BBA1-61BD48F5856D}" destId="{E934A33D-7624-4F46-8F99-1C0D71F6F68D}" srcOrd="3" destOrd="0" parTransId="{AC747A86-A98F-4DCA-86FC-E8AB805AF30B}" sibTransId="{4A43A541-E33D-49D9-9FD6-4338C6003589}"/>
    <dgm:cxn modelId="{87517023-D52A-4BC5-97B4-896D4C54C4A3}" srcId="{ECCAAB64-D5EA-49D4-BBA1-61BD48F5856D}" destId="{4B2252B3-F07E-437A-93EA-E3DD4761E4FB}" srcOrd="1" destOrd="0" parTransId="{7F915232-84E0-4F12-8D91-EB8E6052D7D5}" sibTransId="{DAFA3BC9-FD7B-4E63-A1A9-58C4016746EA}"/>
    <dgm:cxn modelId="{5C7F3F29-C7B3-46C2-8CBD-419B508FA673}" type="presOf" srcId="{D15D4C68-B66C-412C-B549-4C8B7FC3BEBF}" destId="{5C21832D-192B-4776-8281-D807F7937B74}" srcOrd="0" destOrd="0" presId="urn:microsoft.com/office/officeart/2005/8/layout/vList2"/>
    <dgm:cxn modelId="{AF0FBD2D-14F7-4BB8-8AE5-1EB7A381F76C}" type="presOf" srcId="{816E61D3-979A-401D-8E29-788AE32BB6A0}" destId="{1F3D3CF4-34D8-4023-8F47-ED78CB6A75B0}" srcOrd="0" destOrd="0" presId="urn:microsoft.com/office/officeart/2005/8/layout/vList2"/>
    <dgm:cxn modelId="{C0A9452E-5B63-404E-81AA-1E53ED69AE7D}" srcId="{AF1B1FBE-7611-4D55-9ED7-31B212E14E56}" destId="{816E61D3-979A-401D-8E29-788AE32BB6A0}" srcOrd="0" destOrd="0" parTransId="{08DD4C36-C80E-4F43-A8F9-BEA2FC8C662C}" sibTransId="{E0D36E29-EE5F-4CE2-B795-5227FE49B65D}"/>
    <dgm:cxn modelId="{7FB13338-D94E-4A69-B182-B0AC098EC5FD}" type="presOf" srcId="{631252D0-E951-47A7-82DB-43702FF91E4F}" destId="{F4B74365-C25F-4004-996F-2538DF254765}" srcOrd="0" destOrd="0" presId="urn:microsoft.com/office/officeart/2005/8/layout/vList2"/>
    <dgm:cxn modelId="{6370B33C-89BB-44F3-B0E1-D12946DB3D91}" type="presOf" srcId="{B141AA5F-CD6C-43E3-9AFC-29DAFDED83CC}" destId="{842AE55D-B953-417B-B126-AD4B77069406}" srcOrd="0" destOrd="0" presId="urn:microsoft.com/office/officeart/2005/8/layout/vList2"/>
    <dgm:cxn modelId="{2C520040-E5B9-4AF4-A357-65B7040BF1F4}" srcId="{E934A33D-7624-4F46-8F99-1C0D71F6F68D}" destId="{6904C31D-7C67-460B-ADC3-D4C78821A6BD}" srcOrd="0" destOrd="0" parTransId="{19F929FC-152B-4AEE-A7CF-937B2D400BD6}" sibTransId="{5DE3EEF7-8431-43B7-900A-1B1D3CBD8DC2}"/>
    <dgm:cxn modelId="{C5C2B360-4C0C-4846-9FBF-CF01D82309A9}" srcId="{ECCAAB64-D5EA-49D4-BBA1-61BD48F5856D}" destId="{B141AA5F-CD6C-43E3-9AFC-29DAFDED83CC}" srcOrd="2" destOrd="0" parTransId="{815774B5-8445-475C-BA67-E914EA5AEB67}" sibTransId="{D5C0AD17-4D17-476C-8EBD-28500382862B}"/>
    <dgm:cxn modelId="{57862046-ECF2-4C83-BF85-7B2DF419988F}" srcId="{ECCAAB64-D5EA-49D4-BBA1-61BD48F5856D}" destId="{5BFC996E-E30B-4705-B1C6-64AA424185DF}" srcOrd="0" destOrd="0" parTransId="{2CFB212C-6AE6-4C19-B055-CF59B368E2DB}" sibTransId="{F248AFF1-F0B6-48C0-A476-A97FB440673A}"/>
    <dgm:cxn modelId="{7E9D8847-2E2B-41BF-BAF8-7D0D8E3B54AB}" type="presOf" srcId="{ECCAAB64-D5EA-49D4-BBA1-61BD48F5856D}" destId="{BBE44674-CDEB-41EF-9C45-A07D6A2493D2}" srcOrd="0" destOrd="0" presId="urn:microsoft.com/office/officeart/2005/8/layout/vList2"/>
    <dgm:cxn modelId="{7CF4236B-72F0-4382-8B4C-0ADEAE1DEFCB}" type="presOf" srcId="{E934A33D-7624-4F46-8F99-1C0D71F6F68D}" destId="{C23369C6-6961-4FB9-BDA2-9C13CAF363AF}" srcOrd="0" destOrd="0" presId="urn:microsoft.com/office/officeart/2005/8/layout/vList2"/>
    <dgm:cxn modelId="{2231784D-069C-47F2-97E8-BB08213FA183}" type="presOf" srcId="{4B2252B3-F07E-437A-93EA-E3DD4761E4FB}" destId="{5255C2D6-99D2-4899-BCD7-CD84E5FE99CC}" srcOrd="0" destOrd="0" presId="urn:microsoft.com/office/officeart/2005/8/layout/vList2"/>
    <dgm:cxn modelId="{8901F877-A86F-4027-AA75-0DA3C49CC3C2}" type="presOf" srcId="{AF1B1FBE-7611-4D55-9ED7-31B212E14E56}" destId="{14A22EA4-AA0B-4104-B02B-9CED7132B8F2}" srcOrd="0" destOrd="0" presId="urn:microsoft.com/office/officeart/2005/8/layout/vList2"/>
    <dgm:cxn modelId="{F3178083-399F-4925-B86B-0A9C53C1BD15}" type="presOf" srcId="{5BFC996E-E30B-4705-B1C6-64AA424185DF}" destId="{08E4B025-BCCA-437D-8BBD-6DC499E12E53}" srcOrd="0" destOrd="0" presId="urn:microsoft.com/office/officeart/2005/8/layout/vList2"/>
    <dgm:cxn modelId="{162BCC9A-4ECA-4767-8241-88879C0C2FFC}" srcId="{5BFC996E-E30B-4705-B1C6-64AA424185DF}" destId="{D15D4C68-B66C-412C-B549-4C8B7FC3BEBF}" srcOrd="0" destOrd="0" parTransId="{7753F6BF-3F54-4470-BBF8-16B786D6A9F9}" sibTransId="{70BAE525-A8E9-418F-8B66-2D0F832D251C}"/>
    <dgm:cxn modelId="{7735E4A7-77FB-42AB-B6ED-E335EDC5352E}" srcId="{ECCAAB64-D5EA-49D4-BBA1-61BD48F5856D}" destId="{AF1B1FBE-7611-4D55-9ED7-31B212E14E56}" srcOrd="4" destOrd="0" parTransId="{97BCBCEB-BC7F-45AE-BDE1-6A2256E58D70}" sibTransId="{00D14545-902C-44F1-BC40-8F1A7AEF0ADE}"/>
    <dgm:cxn modelId="{08366FC1-924E-4317-97E7-8DB5E42461EB}" type="presOf" srcId="{6904C31D-7C67-460B-ADC3-D4C78821A6BD}" destId="{CB845C9F-E6E8-41B7-AAFB-C8132ED86B3A}" srcOrd="0" destOrd="0" presId="urn:microsoft.com/office/officeart/2005/8/layout/vList2"/>
    <dgm:cxn modelId="{58D0DBD1-2A97-43BA-8361-013C5BA5DABD}" srcId="{B141AA5F-CD6C-43E3-9AFC-29DAFDED83CC}" destId="{719FC60B-54AC-4484-8752-B7977E4C94A9}" srcOrd="0" destOrd="0" parTransId="{B728C63C-0F75-48DB-B55E-44C96F1C8886}" sibTransId="{09B60647-501E-4F6D-9BD5-8952E6F787DE}"/>
    <dgm:cxn modelId="{A2A748DE-63BD-45B1-B81D-7D4A8575ABC7}" type="presOf" srcId="{719FC60B-54AC-4484-8752-B7977E4C94A9}" destId="{F51AF1E6-8A98-4194-8DF4-98E8938C38C5}" srcOrd="0" destOrd="0" presId="urn:microsoft.com/office/officeart/2005/8/layout/vList2"/>
    <dgm:cxn modelId="{938456E7-0338-40C1-B7DF-2139F5BA88B7}" srcId="{4B2252B3-F07E-437A-93EA-E3DD4761E4FB}" destId="{631252D0-E951-47A7-82DB-43702FF91E4F}" srcOrd="0" destOrd="0" parTransId="{AE8F8E63-76C9-4387-9AE2-ABE867C7126C}" sibTransId="{7A179F69-A938-4CFB-9AA1-18B1E952AF57}"/>
    <dgm:cxn modelId="{9AD5C31B-6828-46B6-8E53-982D3DE71BC8}" type="presParOf" srcId="{BBE44674-CDEB-41EF-9C45-A07D6A2493D2}" destId="{08E4B025-BCCA-437D-8BBD-6DC499E12E53}" srcOrd="0" destOrd="0" presId="urn:microsoft.com/office/officeart/2005/8/layout/vList2"/>
    <dgm:cxn modelId="{6AF57AF1-85F5-4B0C-82BA-81E90BFFB50B}" type="presParOf" srcId="{BBE44674-CDEB-41EF-9C45-A07D6A2493D2}" destId="{5C21832D-192B-4776-8281-D807F7937B74}" srcOrd="1" destOrd="0" presId="urn:microsoft.com/office/officeart/2005/8/layout/vList2"/>
    <dgm:cxn modelId="{B29C76CF-58EB-4C13-ABA1-B277E403FCE4}" type="presParOf" srcId="{BBE44674-CDEB-41EF-9C45-A07D6A2493D2}" destId="{5255C2D6-99D2-4899-BCD7-CD84E5FE99CC}" srcOrd="2" destOrd="0" presId="urn:microsoft.com/office/officeart/2005/8/layout/vList2"/>
    <dgm:cxn modelId="{3A2ACAE3-6912-4528-BF8F-EB636A43BA12}" type="presParOf" srcId="{BBE44674-CDEB-41EF-9C45-A07D6A2493D2}" destId="{F4B74365-C25F-4004-996F-2538DF254765}" srcOrd="3" destOrd="0" presId="urn:microsoft.com/office/officeart/2005/8/layout/vList2"/>
    <dgm:cxn modelId="{ED0824C5-1377-477C-A686-E1C2ED84CFF2}" type="presParOf" srcId="{BBE44674-CDEB-41EF-9C45-A07D6A2493D2}" destId="{842AE55D-B953-417B-B126-AD4B77069406}" srcOrd="4" destOrd="0" presId="urn:microsoft.com/office/officeart/2005/8/layout/vList2"/>
    <dgm:cxn modelId="{4481FF03-3E7C-49D5-9262-08033661F5F8}" type="presParOf" srcId="{BBE44674-CDEB-41EF-9C45-A07D6A2493D2}" destId="{F51AF1E6-8A98-4194-8DF4-98E8938C38C5}" srcOrd="5" destOrd="0" presId="urn:microsoft.com/office/officeart/2005/8/layout/vList2"/>
    <dgm:cxn modelId="{4DF464A1-9569-404C-99EE-DED03A26F8AA}" type="presParOf" srcId="{BBE44674-CDEB-41EF-9C45-A07D6A2493D2}" destId="{C23369C6-6961-4FB9-BDA2-9C13CAF363AF}" srcOrd="6" destOrd="0" presId="urn:microsoft.com/office/officeart/2005/8/layout/vList2"/>
    <dgm:cxn modelId="{1F56FE48-9242-4F0D-A4A2-9EE89FBC40E1}" type="presParOf" srcId="{BBE44674-CDEB-41EF-9C45-A07D6A2493D2}" destId="{CB845C9F-E6E8-41B7-AAFB-C8132ED86B3A}" srcOrd="7" destOrd="0" presId="urn:microsoft.com/office/officeart/2005/8/layout/vList2"/>
    <dgm:cxn modelId="{CDC60646-F90A-4255-B33E-C2A7CBC69408}" type="presParOf" srcId="{BBE44674-CDEB-41EF-9C45-A07D6A2493D2}" destId="{14A22EA4-AA0B-4104-B02B-9CED7132B8F2}" srcOrd="8" destOrd="0" presId="urn:microsoft.com/office/officeart/2005/8/layout/vList2"/>
    <dgm:cxn modelId="{54AD0652-2F01-4490-9F43-301398DE692F}" type="presParOf" srcId="{BBE44674-CDEB-41EF-9C45-A07D6A2493D2}" destId="{1F3D3CF4-34D8-4023-8F47-ED78CB6A75B0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26BD6C-D277-438F-88EB-98AD15F92A3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E41564-925D-48D9-A2DD-58D2517577FD}">
      <dgm:prSet phldrT="[Текст]"/>
      <dgm:spPr/>
      <dgm:t>
        <a:bodyPr/>
        <a:lstStyle/>
        <a:p>
          <a:r>
            <a:rPr lang="ru-RU" dirty="0"/>
            <a:t>РЦТ</a:t>
          </a:r>
        </a:p>
      </dgm:t>
    </dgm:pt>
    <dgm:pt modelId="{EEE11E42-DA24-4147-8EE1-E9066ACCD5F1}" type="parTrans" cxnId="{F1F7A70C-800D-455B-AB10-1CD3D1A25103}">
      <dgm:prSet/>
      <dgm:spPr/>
      <dgm:t>
        <a:bodyPr/>
        <a:lstStyle/>
        <a:p>
          <a:endParaRPr lang="ru-RU"/>
        </a:p>
      </dgm:t>
    </dgm:pt>
    <dgm:pt modelId="{42626216-14A8-4219-9B60-537BE8C1C5D0}" type="sibTrans" cxnId="{F1F7A70C-800D-455B-AB10-1CD3D1A25103}">
      <dgm:prSet/>
      <dgm:spPr/>
      <dgm:t>
        <a:bodyPr/>
        <a:lstStyle/>
        <a:p>
          <a:endParaRPr lang="ru-RU"/>
        </a:p>
      </dgm:t>
    </dgm:pt>
    <dgm:pt modelId="{C95A0289-122E-4CD1-A12D-4B22D714C249}">
      <dgm:prSet phldrT="[Текст]"/>
      <dgm:spPr/>
      <dgm:t>
        <a:bodyPr/>
        <a:lstStyle/>
        <a:p>
          <a:r>
            <a:rPr lang="ru-RU" dirty="0"/>
            <a:t>РАНХИГС</a:t>
          </a:r>
        </a:p>
      </dgm:t>
    </dgm:pt>
    <dgm:pt modelId="{F0B6E6C5-9AEF-449E-AC42-5A8E58236173}" type="parTrans" cxnId="{E90F6D10-3DCF-4005-BD3C-60F124511D2E}">
      <dgm:prSet/>
      <dgm:spPr/>
      <dgm:t>
        <a:bodyPr/>
        <a:lstStyle/>
        <a:p>
          <a:endParaRPr lang="ru-RU"/>
        </a:p>
      </dgm:t>
    </dgm:pt>
    <dgm:pt modelId="{423AC641-27E6-4072-AB8D-C14F06DA1223}" type="sibTrans" cxnId="{E90F6D10-3DCF-4005-BD3C-60F124511D2E}">
      <dgm:prSet/>
      <dgm:spPr/>
      <dgm:t>
        <a:bodyPr/>
        <a:lstStyle/>
        <a:p>
          <a:endParaRPr lang="ru-RU"/>
        </a:p>
      </dgm:t>
    </dgm:pt>
    <dgm:pt modelId="{39E8769B-73EB-4C54-92B5-B88D57A94FA5}">
      <dgm:prSet phldrT="[Текст]"/>
      <dgm:spPr/>
      <dgm:t>
        <a:bodyPr/>
        <a:lstStyle/>
        <a:p>
          <a:r>
            <a:rPr lang="ru-RU" dirty="0"/>
            <a:t>Университет 20.35</a:t>
          </a:r>
        </a:p>
      </dgm:t>
    </dgm:pt>
    <dgm:pt modelId="{2CC75E28-4774-4286-9E44-3D49FB7619A8}" type="parTrans" cxnId="{E697A96C-9E4F-4440-911A-BC7CD22EE067}">
      <dgm:prSet/>
      <dgm:spPr/>
      <dgm:t>
        <a:bodyPr/>
        <a:lstStyle/>
        <a:p>
          <a:endParaRPr lang="ru-RU"/>
        </a:p>
      </dgm:t>
    </dgm:pt>
    <dgm:pt modelId="{3C5500FE-5E6A-45C6-B835-6D7524BC9E76}" type="sibTrans" cxnId="{E697A96C-9E4F-4440-911A-BC7CD22EE067}">
      <dgm:prSet/>
      <dgm:spPr/>
      <dgm:t>
        <a:bodyPr/>
        <a:lstStyle/>
        <a:p>
          <a:endParaRPr lang="ru-RU"/>
        </a:p>
      </dgm:t>
    </dgm:pt>
    <dgm:pt modelId="{F12CD515-E5F4-45E8-BE9B-07BB1BC8FAA0}">
      <dgm:prSet phldrT="[Текст]"/>
      <dgm:spPr/>
      <dgm:t>
        <a:bodyPr/>
        <a:lstStyle/>
        <a:p>
          <a:r>
            <a:rPr lang="ru-RU" dirty="0"/>
            <a:t>Региональные ресурсы</a:t>
          </a:r>
        </a:p>
      </dgm:t>
    </dgm:pt>
    <dgm:pt modelId="{55D99062-0D95-46D1-83E4-D8A56C9D2E34}" type="parTrans" cxnId="{4523972A-4B80-43A8-B6F4-4F047E243C6A}">
      <dgm:prSet/>
      <dgm:spPr/>
      <dgm:t>
        <a:bodyPr/>
        <a:lstStyle/>
        <a:p>
          <a:endParaRPr lang="ru-RU"/>
        </a:p>
      </dgm:t>
    </dgm:pt>
    <dgm:pt modelId="{876132C1-5853-4E16-8658-BDD9F5D28C3B}" type="sibTrans" cxnId="{4523972A-4B80-43A8-B6F4-4F047E243C6A}">
      <dgm:prSet/>
      <dgm:spPr/>
      <dgm:t>
        <a:bodyPr/>
        <a:lstStyle/>
        <a:p>
          <a:endParaRPr lang="ru-RU"/>
        </a:p>
      </dgm:t>
    </dgm:pt>
    <dgm:pt modelId="{22632CA9-75D6-4FC4-B7A7-067E91843D15}" type="pres">
      <dgm:prSet presAssocID="{9426BD6C-D277-438F-88EB-98AD15F92A3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868321-D6BA-47AE-9FF6-694CECB95544}" type="pres">
      <dgm:prSet presAssocID="{CEE41564-925D-48D9-A2DD-58D2517577FD}" presName="centerShape" presStyleLbl="node0" presStyleIdx="0" presStyleCnt="1"/>
      <dgm:spPr/>
    </dgm:pt>
    <dgm:pt modelId="{19B9DBDC-EC8D-4B3F-BBDD-179596336F44}" type="pres">
      <dgm:prSet presAssocID="{F0B6E6C5-9AEF-449E-AC42-5A8E58236173}" presName="parTrans" presStyleLbl="sibTrans2D1" presStyleIdx="0" presStyleCnt="3"/>
      <dgm:spPr/>
    </dgm:pt>
    <dgm:pt modelId="{85E71F4A-288C-4803-813D-1E2039DAA6C6}" type="pres">
      <dgm:prSet presAssocID="{F0B6E6C5-9AEF-449E-AC42-5A8E58236173}" presName="connectorText" presStyleLbl="sibTrans2D1" presStyleIdx="0" presStyleCnt="3"/>
      <dgm:spPr/>
    </dgm:pt>
    <dgm:pt modelId="{C481F458-B79C-438C-B7BC-3B7C1BE2BFB9}" type="pres">
      <dgm:prSet presAssocID="{C95A0289-122E-4CD1-A12D-4B22D714C249}" presName="node" presStyleLbl="node1" presStyleIdx="0" presStyleCnt="3">
        <dgm:presLayoutVars>
          <dgm:bulletEnabled val="1"/>
        </dgm:presLayoutVars>
      </dgm:prSet>
      <dgm:spPr/>
    </dgm:pt>
    <dgm:pt modelId="{1D50BE0F-2F31-4289-BFF9-42A6854F8412}" type="pres">
      <dgm:prSet presAssocID="{2CC75E28-4774-4286-9E44-3D49FB7619A8}" presName="parTrans" presStyleLbl="sibTrans2D1" presStyleIdx="1" presStyleCnt="3"/>
      <dgm:spPr/>
    </dgm:pt>
    <dgm:pt modelId="{24126D13-361E-4E7B-B5E0-26BEE4CAAB98}" type="pres">
      <dgm:prSet presAssocID="{2CC75E28-4774-4286-9E44-3D49FB7619A8}" presName="connectorText" presStyleLbl="sibTrans2D1" presStyleIdx="1" presStyleCnt="3"/>
      <dgm:spPr/>
    </dgm:pt>
    <dgm:pt modelId="{77358CCA-6703-4D79-A488-B7FB91CB4780}" type="pres">
      <dgm:prSet presAssocID="{39E8769B-73EB-4C54-92B5-B88D57A94FA5}" presName="node" presStyleLbl="node1" presStyleIdx="1" presStyleCnt="3">
        <dgm:presLayoutVars>
          <dgm:bulletEnabled val="1"/>
        </dgm:presLayoutVars>
      </dgm:prSet>
      <dgm:spPr/>
    </dgm:pt>
    <dgm:pt modelId="{F5E1A35D-DBF3-45F8-8C37-AC3FCCD6B7DE}" type="pres">
      <dgm:prSet presAssocID="{55D99062-0D95-46D1-83E4-D8A56C9D2E34}" presName="parTrans" presStyleLbl="sibTrans2D1" presStyleIdx="2" presStyleCnt="3"/>
      <dgm:spPr/>
    </dgm:pt>
    <dgm:pt modelId="{273AECC5-9515-469C-9E88-0F78838FC46B}" type="pres">
      <dgm:prSet presAssocID="{55D99062-0D95-46D1-83E4-D8A56C9D2E34}" presName="connectorText" presStyleLbl="sibTrans2D1" presStyleIdx="2" presStyleCnt="3"/>
      <dgm:spPr/>
    </dgm:pt>
    <dgm:pt modelId="{042289C9-81B5-49A3-B359-5991878A7204}" type="pres">
      <dgm:prSet presAssocID="{F12CD515-E5F4-45E8-BE9B-07BB1BC8FAA0}" presName="node" presStyleLbl="node1" presStyleIdx="2" presStyleCnt="3">
        <dgm:presLayoutVars>
          <dgm:bulletEnabled val="1"/>
        </dgm:presLayoutVars>
      </dgm:prSet>
      <dgm:spPr/>
    </dgm:pt>
  </dgm:ptLst>
  <dgm:cxnLst>
    <dgm:cxn modelId="{F1F7A70C-800D-455B-AB10-1CD3D1A25103}" srcId="{9426BD6C-D277-438F-88EB-98AD15F92A3A}" destId="{CEE41564-925D-48D9-A2DD-58D2517577FD}" srcOrd="0" destOrd="0" parTransId="{EEE11E42-DA24-4147-8EE1-E9066ACCD5F1}" sibTransId="{42626216-14A8-4219-9B60-537BE8C1C5D0}"/>
    <dgm:cxn modelId="{E90F6D10-3DCF-4005-BD3C-60F124511D2E}" srcId="{CEE41564-925D-48D9-A2DD-58D2517577FD}" destId="{C95A0289-122E-4CD1-A12D-4B22D714C249}" srcOrd="0" destOrd="0" parTransId="{F0B6E6C5-9AEF-449E-AC42-5A8E58236173}" sibTransId="{423AC641-27E6-4072-AB8D-C14F06DA1223}"/>
    <dgm:cxn modelId="{AE4F7E11-540E-434D-8517-D276A1108960}" type="presOf" srcId="{2CC75E28-4774-4286-9E44-3D49FB7619A8}" destId="{1D50BE0F-2F31-4289-BFF9-42A6854F8412}" srcOrd="0" destOrd="0" presId="urn:microsoft.com/office/officeart/2005/8/layout/radial5"/>
    <dgm:cxn modelId="{4780AF23-3A9D-4679-ADB6-B7E9159C3346}" type="presOf" srcId="{CEE41564-925D-48D9-A2DD-58D2517577FD}" destId="{3C868321-D6BA-47AE-9FF6-694CECB95544}" srcOrd="0" destOrd="0" presId="urn:microsoft.com/office/officeart/2005/8/layout/radial5"/>
    <dgm:cxn modelId="{4523972A-4B80-43A8-B6F4-4F047E243C6A}" srcId="{CEE41564-925D-48D9-A2DD-58D2517577FD}" destId="{F12CD515-E5F4-45E8-BE9B-07BB1BC8FAA0}" srcOrd="2" destOrd="0" parTransId="{55D99062-0D95-46D1-83E4-D8A56C9D2E34}" sibTransId="{876132C1-5853-4E16-8658-BDD9F5D28C3B}"/>
    <dgm:cxn modelId="{EC17A32C-825B-4AF6-B8C4-5B3579C758BF}" type="presOf" srcId="{F0B6E6C5-9AEF-449E-AC42-5A8E58236173}" destId="{85E71F4A-288C-4803-813D-1E2039DAA6C6}" srcOrd="1" destOrd="0" presId="urn:microsoft.com/office/officeart/2005/8/layout/radial5"/>
    <dgm:cxn modelId="{E697A96C-9E4F-4440-911A-BC7CD22EE067}" srcId="{CEE41564-925D-48D9-A2DD-58D2517577FD}" destId="{39E8769B-73EB-4C54-92B5-B88D57A94FA5}" srcOrd="1" destOrd="0" parTransId="{2CC75E28-4774-4286-9E44-3D49FB7619A8}" sibTransId="{3C5500FE-5E6A-45C6-B835-6D7524BC9E76}"/>
    <dgm:cxn modelId="{25237883-5FEC-4302-A4D0-36F09136B138}" type="presOf" srcId="{55D99062-0D95-46D1-83E4-D8A56C9D2E34}" destId="{273AECC5-9515-469C-9E88-0F78838FC46B}" srcOrd="1" destOrd="0" presId="urn:microsoft.com/office/officeart/2005/8/layout/radial5"/>
    <dgm:cxn modelId="{F093A484-C476-4B9B-AA2F-6ECDDE451140}" type="presOf" srcId="{F0B6E6C5-9AEF-449E-AC42-5A8E58236173}" destId="{19B9DBDC-EC8D-4B3F-BBDD-179596336F44}" srcOrd="0" destOrd="0" presId="urn:microsoft.com/office/officeart/2005/8/layout/radial5"/>
    <dgm:cxn modelId="{25FF6BBE-8887-413F-BC35-B10AC050A8DE}" type="presOf" srcId="{F12CD515-E5F4-45E8-BE9B-07BB1BC8FAA0}" destId="{042289C9-81B5-49A3-B359-5991878A7204}" srcOrd="0" destOrd="0" presId="urn:microsoft.com/office/officeart/2005/8/layout/radial5"/>
    <dgm:cxn modelId="{09A7DFCA-614A-49CB-AB22-74712A9B012B}" type="presOf" srcId="{2CC75E28-4774-4286-9E44-3D49FB7619A8}" destId="{24126D13-361E-4E7B-B5E0-26BEE4CAAB98}" srcOrd="1" destOrd="0" presId="urn:microsoft.com/office/officeart/2005/8/layout/radial5"/>
    <dgm:cxn modelId="{936A22CB-FF5B-4AFF-9AE4-9DDB6C859BD7}" type="presOf" srcId="{39E8769B-73EB-4C54-92B5-B88D57A94FA5}" destId="{77358CCA-6703-4D79-A488-B7FB91CB4780}" srcOrd="0" destOrd="0" presId="urn:microsoft.com/office/officeart/2005/8/layout/radial5"/>
    <dgm:cxn modelId="{CC47F0CF-771D-4100-A6A3-42165823552E}" type="presOf" srcId="{C95A0289-122E-4CD1-A12D-4B22D714C249}" destId="{C481F458-B79C-438C-B7BC-3B7C1BE2BFB9}" srcOrd="0" destOrd="0" presId="urn:microsoft.com/office/officeart/2005/8/layout/radial5"/>
    <dgm:cxn modelId="{4F9BFCED-9C2C-4C8D-9967-ED23512EC7AE}" type="presOf" srcId="{55D99062-0D95-46D1-83E4-D8A56C9D2E34}" destId="{F5E1A35D-DBF3-45F8-8C37-AC3FCCD6B7DE}" srcOrd="0" destOrd="0" presId="urn:microsoft.com/office/officeart/2005/8/layout/radial5"/>
    <dgm:cxn modelId="{25F3CFF6-3274-4624-888E-4A9F7FA0EC44}" type="presOf" srcId="{9426BD6C-D277-438F-88EB-98AD15F92A3A}" destId="{22632CA9-75D6-4FC4-B7A7-067E91843D15}" srcOrd="0" destOrd="0" presId="urn:microsoft.com/office/officeart/2005/8/layout/radial5"/>
    <dgm:cxn modelId="{7C2145EA-6432-4C74-A0D1-2A5C1644878E}" type="presParOf" srcId="{22632CA9-75D6-4FC4-B7A7-067E91843D15}" destId="{3C868321-D6BA-47AE-9FF6-694CECB95544}" srcOrd="0" destOrd="0" presId="urn:microsoft.com/office/officeart/2005/8/layout/radial5"/>
    <dgm:cxn modelId="{947B4A70-2C2E-4281-A88C-38AA70A2F1E3}" type="presParOf" srcId="{22632CA9-75D6-4FC4-B7A7-067E91843D15}" destId="{19B9DBDC-EC8D-4B3F-BBDD-179596336F44}" srcOrd="1" destOrd="0" presId="urn:microsoft.com/office/officeart/2005/8/layout/radial5"/>
    <dgm:cxn modelId="{9F47DA58-349D-4CA4-84AC-CC927C747259}" type="presParOf" srcId="{19B9DBDC-EC8D-4B3F-BBDD-179596336F44}" destId="{85E71F4A-288C-4803-813D-1E2039DAA6C6}" srcOrd="0" destOrd="0" presId="urn:microsoft.com/office/officeart/2005/8/layout/radial5"/>
    <dgm:cxn modelId="{2ECDF93E-B67B-4BD4-8BD7-613DE7AEB1F4}" type="presParOf" srcId="{22632CA9-75D6-4FC4-B7A7-067E91843D15}" destId="{C481F458-B79C-438C-B7BC-3B7C1BE2BFB9}" srcOrd="2" destOrd="0" presId="urn:microsoft.com/office/officeart/2005/8/layout/radial5"/>
    <dgm:cxn modelId="{33A4891B-4FED-4810-A657-879CD2FBB4B8}" type="presParOf" srcId="{22632CA9-75D6-4FC4-B7A7-067E91843D15}" destId="{1D50BE0F-2F31-4289-BFF9-42A6854F8412}" srcOrd="3" destOrd="0" presId="urn:microsoft.com/office/officeart/2005/8/layout/radial5"/>
    <dgm:cxn modelId="{4DE667FD-E146-49A2-98E5-B6526B8D1B07}" type="presParOf" srcId="{1D50BE0F-2F31-4289-BFF9-42A6854F8412}" destId="{24126D13-361E-4E7B-B5E0-26BEE4CAAB98}" srcOrd="0" destOrd="0" presId="urn:microsoft.com/office/officeart/2005/8/layout/radial5"/>
    <dgm:cxn modelId="{E0B79585-5FF6-445F-BE5D-A39360236BAA}" type="presParOf" srcId="{22632CA9-75D6-4FC4-B7A7-067E91843D15}" destId="{77358CCA-6703-4D79-A488-B7FB91CB4780}" srcOrd="4" destOrd="0" presId="urn:microsoft.com/office/officeart/2005/8/layout/radial5"/>
    <dgm:cxn modelId="{0D4AB53D-35FA-48DB-89E4-1FED17B30470}" type="presParOf" srcId="{22632CA9-75D6-4FC4-B7A7-067E91843D15}" destId="{F5E1A35D-DBF3-45F8-8C37-AC3FCCD6B7DE}" srcOrd="5" destOrd="0" presId="urn:microsoft.com/office/officeart/2005/8/layout/radial5"/>
    <dgm:cxn modelId="{ABDF3ABC-DC09-4AE0-BB29-20EE52DAD3AD}" type="presParOf" srcId="{F5E1A35D-DBF3-45F8-8C37-AC3FCCD6B7DE}" destId="{273AECC5-9515-469C-9E88-0F78838FC46B}" srcOrd="0" destOrd="0" presId="urn:microsoft.com/office/officeart/2005/8/layout/radial5"/>
    <dgm:cxn modelId="{D72BE713-C73E-4D84-90C9-B628E586F9DE}" type="presParOf" srcId="{22632CA9-75D6-4FC4-B7A7-067E91843D15}" destId="{042289C9-81B5-49A3-B359-5991878A720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DCB9FA-1453-4BA3-8C62-E5D3FC1DA98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577D3F-29D5-423E-811C-6B40C1134B18}">
      <dgm:prSet phldrT="[Текст]"/>
      <dgm:spPr/>
      <dgm:t>
        <a:bodyPr/>
        <a:lstStyle/>
        <a:p>
          <a:r>
            <a:rPr lang="ru-RU" dirty="0"/>
            <a:t>Планы информатизации</a:t>
          </a:r>
        </a:p>
      </dgm:t>
    </dgm:pt>
    <dgm:pt modelId="{04D9F8FF-EE40-444C-A7FA-CF7D469667CC}" type="parTrans" cxnId="{F6AB0CB2-0F81-47A6-8C20-6A23792557D3}">
      <dgm:prSet/>
      <dgm:spPr/>
      <dgm:t>
        <a:bodyPr/>
        <a:lstStyle/>
        <a:p>
          <a:endParaRPr lang="ru-RU"/>
        </a:p>
      </dgm:t>
    </dgm:pt>
    <dgm:pt modelId="{BF3688FB-EC51-4DD4-B636-A92E42702D47}" type="sibTrans" cxnId="{F6AB0CB2-0F81-47A6-8C20-6A23792557D3}">
      <dgm:prSet/>
      <dgm:spPr/>
      <dgm:t>
        <a:bodyPr/>
        <a:lstStyle/>
        <a:p>
          <a:endParaRPr lang="ru-RU"/>
        </a:p>
      </dgm:t>
    </dgm:pt>
    <dgm:pt modelId="{F153C44D-3F22-45CC-ADAC-93CC590CE8D8}">
      <dgm:prSet phldrT="[Текст]"/>
      <dgm:spPr/>
      <dgm:t>
        <a:bodyPr/>
        <a:lstStyle/>
        <a:p>
          <a:r>
            <a:rPr lang="ru-RU" dirty="0"/>
            <a:t>Планы информатизации</a:t>
          </a:r>
        </a:p>
      </dgm:t>
    </dgm:pt>
    <dgm:pt modelId="{A0121CB5-A57C-4746-9DBF-D37A6FCEFC24}" type="parTrans" cxnId="{672CACC4-8189-4AF0-A3FF-64AD492B783D}">
      <dgm:prSet/>
      <dgm:spPr/>
      <dgm:t>
        <a:bodyPr/>
        <a:lstStyle/>
        <a:p>
          <a:endParaRPr lang="ru-RU"/>
        </a:p>
      </dgm:t>
    </dgm:pt>
    <dgm:pt modelId="{89208428-2E28-4913-B792-863D1F4C1E6A}" type="sibTrans" cxnId="{672CACC4-8189-4AF0-A3FF-64AD492B783D}">
      <dgm:prSet/>
      <dgm:spPr/>
      <dgm:t>
        <a:bodyPr/>
        <a:lstStyle/>
        <a:p>
          <a:endParaRPr lang="ru-RU"/>
        </a:p>
      </dgm:t>
    </dgm:pt>
    <dgm:pt modelId="{0A8C461C-7EEE-4814-9158-931EA3460D85}">
      <dgm:prSet phldrT="[Текст]"/>
      <dgm:spPr/>
      <dgm:t>
        <a:bodyPr/>
        <a:lstStyle/>
        <a:p>
          <a:r>
            <a:rPr lang="ru-RU" dirty="0"/>
            <a:t>Планы информатизации</a:t>
          </a:r>
        </a:p>
      </dgm:t>
    </dgm:pt>
    <dgm:pt modelId="{EDC505F9-273A-4934-8088-31818D86CF1C}" type="parTrans" cxnId="{C517BF8D-699E-4844-A549-F4E2B63F82BB}">
      <dgm:prSet/>
      <dgm:spPr/>
      <dgm:t>
        <a:bodyPr/>
        <a:lstStyle/>
        <a:p>
          <a:endParaRPr lang="ru-RU"/>
        </a:p>
      </dgm:t>
    </dgm:pt>
    <dgm:pt modelId="{8ED7CBE2-CD66-4E39-8202-4C543C0C4CCE}" type="sibTrans" cxnId="{C517BF8D-699E-4844-A549-F4E2B63F82BB}">
      <dgm:prSet/>
      <dgm:spPr/>
      <dgm:t>
        <a:bodyPr/>
        <a:lstStyle/>
        <a:p>
          <a:endParaRPr lang="ru-RU"/>
        </a:p>
      </dgm:t>
    </dgm:pt>
    <dgm:pt modelId="{A363C529-0ED6-4F96-9646-FF14ECD2EFA7}">
      <dgm:prSet phldrT="[Текст]"/>
      <dgm:spPr/>
      <dgm:t>
        <a:bodyPr/>
        <a:lstStyle/>
        <a:p>
          <a:r>
            <a:rPr lang="ru-RU" dirty="0"/>
            <a:t>Цифровая трансформация</a:t>
          </a:r>
        </a:p>
      </dgm:t>
    </dgm:pt>
    <dgm:pt modelId="{144C4E3B-408A-45B7-88D9-001E81030E57}" type="parTrans" cxnId="{0A599B37-35F0-4FE6-AEB8-A4BB7DEC41AC}">
      <dgm:prSet/>
      <dgm:spPr/>
      <dgm:t>
        <a:bodyPr/>
        <a:lstStyle/>
        <a:p>
          <a:endParaRPr lang="ru-RU"/>
        </a:p>
      </dgm:t>
    </dgm:pt>
    <dgm:pt modelId="{33DB56AD-94F1-4516-9A6A-856CA5D893D1}" type="sibTrans" cxnId="{0A599B37-35F0-4FE6-AEB8-A4BB7DEC41AC}">
      <dgm:prSet/>
      <dgm:spPr/>
      <dgm:t>
        <a:bodyPr/>
        <a:lstStyle/>
        <a:p>
          <a:endParaRPr lang="ru-RU"/>
        </a:p>
      </dgm:t>
    </dgm:pt>
    <dgm:pt modelId="{24556649-DAD0-44EE-8677-EE39AD7A0BE7}" type="pres">
      <dgm:prSet presAssocID="{8FDCB9FA-1453-4BA3-8C62-E5D3FC1DA980}" presName="Name0" presStyleCnt="0">
        <dgm:presLayoutVars>
          <dgm:chMax val="4"/>
          <dgm:resizeHandles val="exact"/>
        </dgm:presLayoutVars>
      </dgm:prSet>
      <dgm:spPr/>
    </dgm:pt>
    <dgm:pt modelId="{6AC1FE5B-FF36-4ACD-841B-97776042875B}" type="pres">
      <dgm:prSet presAssocID="{8FDCB9FA-1453-4BA3-8C62-E5D3FC1DA980}" presName="ellipse" presStyleLbl="trBgShp" presStyleIdx="0" presStyleCnt="1"/>
      <dgm:spPr/>
    </dgm:pt>
    <dgm:pt modelId="{41BE6ED4-97FB-4A0E-846B-7F24BA07BDAF}" type="pres">
      <dgm:prSet presAssocID="{8FDCB9FA-1453-4BA3-8C62-E5D3FC1DA980}" presName="arrow1" presStyleLbl="fgShp" presStyleIdx="0" presStyleCnt="1"/>
      <dgm:spPr/>
    </dgm:pt>
    <dgm:pt modelId="{A134FDC7-063C-43D3-9FD1-F3E2E67A4DE5}" type="pres">
      <dgm:prSet presAssocID="{8FDCB9FA-1453-4BA3-8C62-E5D3FC1DA980}" presName="rectangle" presStyleLbl="revTx" presStyleIdx="0" presStyleCnt="1">
        <dgm:presLayoutVars>
          <dgm:bulletEnabled val="1"/>
        </dgm:presLayoutVars>
      </dgm:prSet>
      <dgm:spPr/>
    </dgm:pt>
    <dgm:pt modelId="{F3E41E89-FA74-4558-801C-12C8B707B923}" type="pres">
      <dgm:prSet presAssocID="{F153C44D-3F22-45CC-ADAC-93CC590CE8D8}" presName="item1" presStyleLbl="node1" presStyleIdx="0" presStyleCnt="3">
        <dgm:presLayoutVars>
          <dgm:bulletEnabled val="1"/>
        </dgm:presLayoutVars>
      </dgm:prSet>
      <dgm:spPr/>
    </dgm:pt>
    <dgm:pt modelId="{4307C9AC-FE47-49C3-BB2A-A83D4385769E}" type="pres">
      <dgm:prSet presAssocID="{0A8C461C-7EEE-4814-9158-931EA3460D85}" presName="item2" presStyleLbl="node1" presStyleIdx="1" presStyleCnt="3">
        <dgm:presLayoutVars>
          <dgm:bulletEnabled val="1"/>
        </dgm:presLayoutVars>
      </dgm:prSet>
      <dgm:spPr/>
    </dgm:pt>
    <dgm:pt modelId="{5387544C-4614-4162-911C-D8C4C9128432}" type="pres">
      <dgm:prSet presAssocID="{A363C529-0ED6-4F96-9646-FF14ECD2EFA7}" presName="item3" presStyleLbl="node1" presStyleIdx="2" presStyleCnt="3">
        <dgm:presLayoutVars>
          <dgm:bulletEnabled val="1"/>
        </dgm:presLayoutVars>
      </dgm:prSet>
      <dgm:spPr/>
    </dgm:pt>
    <dgm:pt modelId="{A7CAC744-22CE-49B7-9A50-2CE3502FDDEB}" type="pres">
      <dgm:prSet presAssocID="{8FDCB9FA-1453-4BA3-8C62-E5D3FC1DA980}" presName="funnel" presStyleLbl="trAlignAcc1" presStyleIdx="0" presStyleCnt="1"/>
      <dgm:spPr/>
    </dgm:pt>
  </dgm:ptLst>
  <dgm:cxnLst>
    <dgm:cxn modelId="{E8FC5531-502E-4EF6-9924-5218A208C763}" type="presOf" srcId="{F153C44D-3F22-45CC-ADAC-93CC590CE8D8}" destId="{4307C9AC-FE47-49C3-BB2A-A83D4385769E}" srcOrd="0" destOrd="0" presId="urn:microsoft.com/office/officeart/2005/8/layout/funnel1"/>
    <dgm:cxn modelId="{0A599B37-35F0-4FE6-AEB8-A4BB7DEC41AC}" srcId="{8FDCB9FA-1453-4BA3-8C62-E5D3FC1DA980}" destId="{A363C529-0ED6-4F96-9646-FF14ECD2EFA7}" srcOrd="3" destOrd="0" parTransId="{144C4E3B-408A-45B7-88D9-001E81030E57}" sibTransId="{33DB56AD-94F1-4516-9A6A-856CA5D893D1}"/>
    <dgm:cxn modelId="{33846D79-8169-48FA-AD82-ABDEF650F107}" type="presOf" srcId="{5F577D3F-29D5-423E-811C-6B40C1134B18}" destId="{5387544C-4614-4162-911C-D8C4C9128432}" srcOrd="0" destOrd="0" presId="urn:microsoft.com/office/officeart/2005/8/layout/funnel1"/>
    <dgm:cxn modelId="{C517BF8D-699E-4844-A549-F4E2B63F82BB}" srcId="{8FDCB9FA-1453-4BA3-8C62-E5D3FC1DA980}" destId="{0A8C461C-7EEE-4814-9158-931EA3460D85}" srcOrd="2" destOrd="0" parTransId="{EDC505F9-273A-4934-8088-31818D86CF1C}" sibTransId="{8ED7CBE2-CD66-4E39-8202-4C543C0C4CCE}"/>
    <dgm:cxn modelId="{AD33B49C-F79A-41D2-9B17-433A8CD0C1F1}" type="presOf" srcId="{0A8C461C-7EEE-4814-9158-931EA3460D85}" destId="{F3E41E89-FA74-4558-801C-12C8B707B923}" srcOrd="0" destOrd="0" presId="urn:microsoft.com/office/officeart/2005/8/layout/funnel1"/>
    <dgm:cxn modelId="{F6AB0CB2-0F81-47A6-8C20-6A23792557D3}" srcId="{8FDCB9FA-1453-4BA3-8C62-E5D3FC1DA980}" destId="{5F577D3F-29D5-423E-811C-6B40C1134B18}" srcOrd="0" destOrd="0" parTransId="{04D9F8FF-EE40-444C-A7FA-CF7D469667CC}" sibTransId="{BF3688FB-EC51-4DD4-B636-A92E42702D47}"/>
    <dgm:cxn modelId="{672CACC4-8189-4AF0-A3FF-64AD492B783D}" srcId="{8FDCB9FA-1453-4BA3-8C62-E5D3FC1DA980}" destId="{F153C44D-3F22-45CC-ADAC-93CC590CE8D8}" srcOrd="1" destOrd="0" parTransId="{A0121CB5-A57C-4746-9DBF-D37A6FCEFC24}" sibTransId="{89208428-2E28-4913-B792-863D1F4C1E6A}"/>
    <dgm:cxn modelId="{2B9C20D7-DBE9-4C70-9A80-43186710E826}" type="presOf" srcId="{8FDCB9FA-1453-4BA3-8C62-E5D3FC1DA980}" destId="{24556649-DAD0-44EE-8677-EE39AD7A0BE7}" srcOrd="0" destOrd="0" presId="urn:microsoft.com/office/officeart/2005/8/layout/funnel1"/>
    <dgm:cxn modelId="{26BC4BFA-6BB1-4387-9A1E-34008C717AA3}" type="presOf" srcId="{A363C529-0ED6-4F96-9646-FF14ECD2EFA7}" destId="{A134FDC7-063C-43D3-9FD1-F3E2E67A4DE5}" srcOrd="0" destOrd="0" presId="urn:microsoft.com/office/officeart/2005/8/layout/funnel1"/>
    <dgm:cxn modelId="{5DC29157-1523-409F-A23F-F93C6B51EF82}" type="presParOf" srcId="{24556649-DAD0-44EE-8677-EE39AD7A0BE7}" destId="{6AC1FE5B-FF36-4ACD-841B-97776042875B}" srcOrd="0" destOrd="0" presId="urn:microsoft.com/office/officeart/2005/8/layout/funnel1"/>
    <dgm:cxn modelId="{C0B7C538-139D-4F77-8740-90D25A385554}" type="presParOf" srcId="{24556649-DAD0-44EE-8677-EE39AD7A0BE7}" destId="{41BE6ED4-97FB-4A0E-846B-7F24BA07BDAF}" srcOrd="1" destOrd="0" presId="urn:microsoft.com/office/officeart/2005/8/layout/funnel1"/>
    <dgm:cxn modelId="{6D299CBB-9A9A-4D4C-A6B1-141F5591B038}" type="presParOf" srcId="{24556649-DAD0-44EE-8677-EE39AD7A0BE7}" destId="{A134FDC7-063C-43D3-9FD1-F3E2E67A4DE5}" srcOrd="2" destOrd="0" presId="urn:microsoft.com/office/officeart/2005/8/layout/funnel1"/>
    <dgm:cxn modelId="{027A0B0D-EB5E-49E2-A8A1-1CDDBA27328E}" type="presParOf" srcId="{24556649-DAD0-44EE-8677-EE39AD7A0BE7}" destId="{F3E41E89-FA74-4558-801C-12C8B707B923}" srcOrd="3" destOrd="0" presId="urn:microsoft.com/office/officeart/2005/8/layout/funnel1"/>
    <dgm:cxn modelId="{F83E6017-EDAB-4637-A9BC-03DF6CD0238C}" type="presParOf" srcId="{24556649-DAD0-44EE-8677-EE39AD7A0BE7}" destId="{4307C9AC-FE47-49C3-BB2A-A83D4385769E}" srcOrd="4" destOrd="0" presId="urn:microsoft.com/office/officeart/2005/8/layout/funnel1"/>
    <dgm:cxn modelId="{D5AA1C5F-D83E-4191-AF1A-7B9044B692B5}" type="presParOf" srcId="{24556649-DAD0-44EE-8677-EE39AD7A0BE7}" destId="{5387544C-4614-4162-911C-D8C4C9128432}" srcOrd="5" destOrd="0" presId="urn:microsoft.com/office/officeart/2005/8/layout/funnel1"/>
    <dgm:cxn modelId="{D347322F-BCF4-47CF-8091-C2682010C635}" type="presParOf" srcId="{24556649-DAD0-44EE-8677-EE39AD7A0BE7}" destId="{A7CAC744-22CE-49B7-9A50-2CE3502FDDE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1CBF2-97E2-4F03-B55D-5689C655D03E}">
      <dsp:nvSpPr>
        <dsp:cNvPr id="0" name=""/>
        <dsp:cNvSpPr/>
      </dsp:nvSpPr>
      <dsp:spPr>
        <a:xfrm>
          <a:off x="2545928" y="1533514"/>
          <a:ext cx="1203154" cy="6684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FF0000"/>
              </a:solidFill>
            </a:rPr>
            <a:t>CDO</a:t>
          </a:r>
          <a:endParaRPr lang="ru-RU" sz="3000" kern="1200" dirty="0">
            <a:solidFill>
              <a:srgbClr val="FF0000"/>
            </a:solidFill>
          </a:endParaRPr>
        </a:p>
      </dsp:txBody>
      <dsp:txXfrm>
        <a:off x="2565505" y="1553091"/>
        <a:ext cx="1164000" cy="629265"/>
      </dsp:txXfrm>
    </dsp:sp>
    <dsp:sp modelId="{3048ABC3-7C1A-4B1F-83B8-911068EB790E}">
      <dsp:nvSpPr>
        <dsp:cNvPr id="0" name=""/>
        <dsp:cNvSpPr/>
      </dsp:nvSpPr>
      <dsp:spPr>
        <a:xfrm>
          <a:off x="4283819" y="1533514"/>
          <a:ext cx="1203154" cy="6684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CIO</a:t>
          </a:r>
          <a:endParaRPr lang="ru-RU" sz="3000" kern="1200" dirty="0"/>
        </a:p>
      </dsp:txBody>
      <dsp:txXfrm>
        <a:off x="4303396" y="1553091"/>
        <a:ext cx="1164000" cy="629265"/>
      </dsp:txXfrm>
    </dsp:sp>
    <dsp:sp modelId="{BD581211-B866-400C-BA29-CC93239A2A60}">
      <dsp:nvSpPr>
        <dsp:cNvPr id="0" name=""/>
        <dsp:cNvSpPr/>
      </dsp:nvSpPr>
      <dsp:spPr>
        <a:xfrm>
          <a:off x="3813342" y="2840782"/>
          <a:ext cx="501314" cy="50131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C01DD-EBAD-417D-9669-AD47F38AE2DC}">
      <dsp:nvSpPr>
        <dsp:cNvPr id="0" name=""/>
        <dsp:cNvSpPr/>
      </dsp:nvSpPr>
      <dsp:spPr>
        <a:xfrm>
          <a:off x="2560056" y="2630898"/>
          <a:ext cx="3007887" cy="203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4B025-BCCA-437D-8BBD-6DC499E12E53}">
      <dsp:nvSpPr>
        <dsp:cNvPr id="0" name=""/>
        <dsp:cNvSpPr/>
      </dsp:nvSpPr>
      <dsp:spPr>
        <a:xfrm>
          <a:off x="0" y="21707"/>
          <a:ext cx="10118151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CDO — это бизнес и развитие.</a:t>
          </a:r>
        </a:p>
      </dsp:txBody>
      <dsp:txXfrm>
        <a:off x="18277" y="39984"/>
        <a:ext cx="10081597" cy="337846"/>
      </dsp:txXfrm>
    </dsp:sp>
    <dsp:sp modelId="{5C21832D-192B-4776-8281-D807F7937B74}">
      <dsp:nvSpPr>
        <dsp:cNvPr id="0" name=""/>
        <dsp:cNvSpPr/>
      </dsp:nvSpPr>
      <dsp:spPr>
        <a:xfrm>
          <a:off x="0" y="396107"/>
          <a:ext cx="1011815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251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CDO-специалист сосредоточен в первую очередь на бизнесе и развитии компании, тогда как основная задача CIO - построение качественной ИТ-инфраструктуры</a:t>
          </a:r>
        </a:p>
      </dsp:txBody>
      <dsp:txXfrm>
        <a:off x="0" y="396107"/>
        <a:ext cx="10118151" cy="364320"/>
      </dsp:txXfrm>
    </dsp:sp>
    <dsp:sp modelId="{5255C2D6-99D2-4899-BCD7-CD84E5FE99CC}">
      <dsp:nvSpPr>
        <dsp:cNvPr id="0" name=""/>
        <dsp:cNvSpPr/>
      </dsp:nvSpPr>
      <dsp:spPr>
        <a:xfrm>
          <a:off x="0" y="760427"/>
          <a:ext cx="10118151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CDO — генератор идей для CIO.</a:t>
          </a:r>
        </a:p>
      </dsp:txBody>
      <dsp:txXfrm>
        <a:off x="18277" y="778704"/>
        <a:ext cx="10081597" cy="337846"/>
      </dsp:txXfrm>
    </dsp:sp>
    <dsp:sp modelId="{F4B74365-C25F-4004-996F-2538DF254765}">
      <dsp:nvSpPr>
        <dsp:cNvPr id="0" name=""/>
        <dsp:cNvSpPr/>
      </dsp:nvSpPr>
      <dsp:spPr>
        <a:xfrm>
          <a:off x="0" y="1134827"/>
          <a:ext cx="10118151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251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/>
            <a:t>ИТ-директор </a:t>
          </a:r>
          <a:r>
            <a:rPr lang="ru-RU" sz="1200" kern="1200" dirty="0"/>
            <a:t>занимается управлением ИТ-инфраструктуры компании, а CDO координирует процесс трансформации, вызванный развитием цифровых технологий. </a:t>
          </a:r>
          <a:r>
            <a:rPr lang="ru-RU" sz="1200" kern="1200"/>
            <a:t>CDO отвечает за внедрение цифровых инноваций. </a:t>
          </a:r>
          <a:r>
            <a:rPr lang="ru-RU" sz="1200" kern="1200" dirty="0"/>
            <a:t>Основной приоритет директора по цифровым технологиям связан с отслеживанием и анализом последних технологических инноваций, а также улучшением взаимодействия с клиентами. В то время, как ИТ-директор создаёт эффективную платформу для пользователей на основе внедрённых CDO ресурсов.</a:t>
          </a:r>
        </a:p>
      </dsp:txBody>
      <dsp:txXfrm>
        <a:off x="0" y="1134827"/>
        <a:ext cx="10118151" cy="678960"/>
      </dsp:txXfrm>
    </dsp:sp>
    <dsp:sp modelId="{842AE55D-B953-417B-B126-AD4B77069406}">
      <dsp:nvSpPr>
        <dsp:cNvPr id="0" name=""/>
        <dsp:cNvSpPr/>
      </dsp:nvSpPr>
      <dsp:spPr>
        <a:xfrm>
          <a:off x="0" y="1813787"/>
          <a:ext cx="10118151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CDO ближе к клиентам.</a:t>
          </a:r>
        </a:p>
      </dsp:txBody>
      <dsp:txXfrm>
        <a:off x="18277" y="1832064"/>
        <a:ext cx="10081597" cy="337846"/>
      </dsp:txXfrm>
    </dsp:sp>
    <dsp:sp modelId="{F51AF1E6-8A98-4194-8DF4-98E8938C38C5}">
      <dsp:nvSpPr>
        <dsp:cNvPr id="0" name=""/>
        <dsp:cNvSpPr/>
      </dsp:nvSpPr>
      <dsp:spPr>
        <a:xfrm>
          <a:off x="0" y="2188187"/>
          <a:ext cx="10118151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251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/>
            <a:t>В </a:t>
          </a:r>
          <a:r>
            <a:rPr lang="ru-RU" sz="1200" kern="1200" dirty="0"/>
            <a:t>задачи CDO входит работа с фронт-офисом компании, сбор и анализ клиентских данных, а также оцифровка действующих услуг компании и создание новых цифровых сервисов. ИТ-директор больше фокусирован на информационную поддержку работающих бизнес-процессов с помощью типовых ИТ-решений.</a:t>
          </a:r>
        </a:p>
      </dsp:txBody>
      <dsp:txXfrm>
        <a:off x="0" y="2188187"/>
        <a:ext cx="10118151" cy="521640"/>
      </dsp:txXfrm>
    </dsp:sp>
    <dsp:sp modelId="{C23369C6-6961-4FB9-BDA2-9C13CAF363AF}">
      <dsp:nvSpPr>
        <dsp:cNvPr id="0" name=""/>
        <dsp:cNvSpPr/>
      </dsp:nvSpPr>
      <dsp:spPr>
        <a:xfrm>
          <a:off x="0" y="2709827"/>
          <a:ext cx="10118151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CDO ближе к руководству.</a:t>
          </a:r>
        </a:p>
      </dsp:txBody>
      <dsp:txXfrm>
        <a:off x="18277" y="2728104"/>
        <a:ext cx="10081597" cy="337846"/>
      </dsp:txXfrm>
    </dsp:sp>
    <dsp:sp modelId="{CB845C9F-E6E8-41B7-AAFB-C8132ED86B3A}">
      <dsp:nvSpPr>
        <dsp:cNvPr id="0" name=""/>
        <dsp:cNvSpPr/>
      </dsp:nvSpPr>
      <dsp:spPr>
        <a:xfrm>
          <a:off x="0" y="3084227"/>
          <a:ext cx="10118151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251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/>
            <a:t>В </a:t>
          </a:r>
          <a:r>
            <a:rPr lang="ru-RU" sz="1200" kern="1200" dirty="0"/>
            <a:t>связи с тем, CDO сосредоточен на стратегических целях, он должен тесно взаимодействовать с топ-менеджерами для построения стратегии и плана реализации по переводу бизнес-процессов, продуктов и услуг компании в цифровой формат и предоставлению заказчикам цифровых услуг. Должность ИТ-директора не предполагает такого взаимодействия с руководством, т.к. от него требуется организация технической базы и ее полноценной работы.</a:t>
          </a:r>
        </a:p>
      </dsp:txBody>
      <dsp:txXfrm>
        <a:off x="0" y="3084227"/>
        <a:ext cx="10118151" cy="678960"/>
      </dsp:txXfrm>
    </dsp:sp>
    <dsp:sp modelId="{14A22EA4-AA0B-4104-B02B-9CED7132B8F2}">
      <dsp:nvSpPr>
        <dsp:cNvPr id="0" name=""/>
        <dsp:cNvSpPr/>
      </dsp:nvSpPr>
      <dsp:spPr>
        <a:xfrm>
          <a:off x="0" y="3763187"/>
          <a:ext cx="10118151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CDO должен иметь разносторонний опыт.</a:t>
          </a:r>
        </a:p>
      </dsp:txBody>
      <dsp:txXfrm>
        <a:off x="18277" y="3781464"/>
        <a:ext cx="10081597" cy="337846"/>
      </dsp:txXfrm>
    </dsp:sp>
    <dsp:sp modelId="{1F3D3CF4-34D8-4023-8F47-ED78CB6A75B0}">
      <dsp:nvSpPr>
        <dsp:cNvPr id="0" name=""/>
        <dsp:cNvSpPr/>
      </dsp:nvSpPr>
      <dsp:spPr>
        <a:xfrm>
          <a:off x="0" y="4137587"/>
          <a:ext cx="10118151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251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/>
            <a:t>От </a:t>
          </a:r>
          <a:r>
            <a:rPr lang="ru-RU" sz="1200" kern="1200" dirty="0"/>
            <a:t>CDO требуют более широкий спектр навыков в отличие от ИТ-директора. К ним относятся: знания технологий цифровой трансформации, цифровые стратегии и бизнес-модели, построенные на цифровых технологиях, и, наконец, умение и реальный опыт цифровой трансформации.</a:t>
          </a:r>
        </a:p>
      </dsp:txBody>
      <dsp:txXfrm>
        <a:off x="0" y="4137587"/>
        <a:ext cx="10118151" cy="521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68321-D6BA-47AE-9FF6-694CECB95544}">
      <dsp:nvSpPr>
        <dsp:cNvPr id="0" name=""/>
        <dsp:cNvSpPr/>
      </dsp:nvSpPr>
      <dsp:spPr>
        <a:xfrm>
          <a:off x="3014307" y="1970029"/>
          <a:ext cx="1187730" cy="1187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РЦТ</a:t>
          </a:r>
        </a:p>
      </dsp:txBody>
      <dsp:txXfrm>
        <a:off x="3188246" y="2143968"/>
        <a:ext cx="839852" cy="839852"/>
      </dsp:txXfrm>
    </dsp:sp>
    <dsp:sp modelId="{19B9DBDC-EC8D-4B3F-BBDD-179596336F44}">
      <dsp:nvSpPr>
        <dsp:cNvPr id="0" name=""/>
        <dsp:cNvSpPr/>
      </dsp:nvSpPr>
      <dsp:spPr>
        <a:xfrm rot="16200000">
          <a:off x="3480688" y="1534002"/>
          <a:ext cx="254969" cy="405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3518934" y="1653330"/>
        <a:ext cx="178478" cy="243248"/>
      </dsp:txXfrm>
    </dsp:sp>
    <dsp:sp modelId="{C481F458-B79C-438C-B7BC-3B7C1BE2BFB9}">
      <dsp:nvSpPr>
        <dsp:cNvPr id="0" name=""/>
        <dsp:cNvSpPr/>
      </dsp:nvSpPr>
      <dsp:spPr>
        <a:xfrm>
          <a:off x="2865841" y="4291"/>
          <a:ext cx="1484663" cy="1484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РАНХИГС</a:t>
          </a:r>
        </a:p>
      </dsp:txBody>
      <dsp:txXfrm>
        <a:off x="3083265" y="221715"/>
        <a:ext cx="1049815" cy="1049815"/>
      </dsp:txXfrm>
    </dsp:sp>
    <dsp:sp modelId="{1D50BE0F-2F31-4289-BFF9-42A6854F8412}">
      <dsp:nvSpPr>
        <dsp:cNvPr id="0" name=""/>
        <dsp:cNvSpPr/>
      </dsp:nvSpPr>
      <dsp:spPr>
        <a:xfrm rot="1800000">
          <a:off x="4197052" y="2774782"/>
          <a:ext cx="254969" cy="405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202176" y="2836741"/>
        <a:ext cx="178478" cy="243248"/>
      </dsp:txXfrm>
    </dsp:sp>
    <dsp:sp modelId="{77358CCA-6703-4D79-A488-B7FB91CB4780}">
      <dsp:nvSpPr>
        <dsp:cNvPr id="0" name=""/>
        <dsp:cNvSpPr/>
      </dsp:nvSpPr>
      <dsp:spPr>
        <a:xfrm>
          <a:off x="4439644" y="2730199"/>
          <a:ext cx="1484663" cy="1484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Университет 20.35</a:t>
          </a:r>
        </a:p>
      </dsp:txBody>
      <dsp:txXfrm>
        <a:off x="4657068" y="2947623"/>
        <a:ext cx="1049815" cy="1049815"/>
      </dsp:txXfrm>
    </dsp:sp>
    <dsp:sp modelId="{F5E1A35D-DBF3-45F8-8C37-AC3FCCD6B7DE}">
      <dsp:nvSpPr>
        <dsp:cNvPr id="0" name=""/>
        <dsp:cNvSpPr/>
      </dsp:nvSpPr>
      <dsp:spPr>
        <a:xfrm rot="9000000">
          <a:off x="2764323" y="2774782"/>
          <a:ext cx="254969" cy="405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2835690" y="2836741"/>
        <a:ext cx="178478" cy="243248"/>
      </dsp:txXfrm>
    </dsp:sp>
    <dsp:sp modelId="{042289C9-81B5-49A3-B359-5991878A7204}">
      <dsp:nvSpPr>
        <dsp:cNvPr id="0" name=""/>
        <dsp:cNvSpPr/>
      </dsp:nvSpPr>
      <dsp:spPr>
        <a:xfrm>
          <a:off x="1292037" y="2730199"/>
          <a:ext cx="1484663" cy="1484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Региональные ресурсы</a:t>
          </a:r>
        </a:p>
      </dsp:txBody>
      <dsp:txXfrm>
        <a:off x="1509461" y="2947623"/>
        <a:ext cx="1049815" cy="1049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1FE5B-FF36-4ACD-841B-97776042875B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E6ED4-97FB-4A0E-846B-7F24BA07BDAF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4FDC7-063C-43D3-9FD1-F3E2E67A4DE5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Цифровая трансформация</a:t>
          </a:r>
        </a:p>
      </dsp:txBody>
      <dsp:txXfrm>
        <a:off x="2031999" y="4368800"/>
        <a:ext cx="4064000" cy="1016000"/>
      </dsp:txXfrm>
    </dsp:sp>
    <dsp:sp modelId="{F3E41E89-FA74-4558-801C-12C8B707B923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Планы информатизации</a:t>
          </a:r>
        </a:p>
      </dsp:txBody>
      <dsp:txXfrm>
        <a:off x="3684358" y="2077723"/>
        <a:ext cx="1077630" cy="1077630"/>
      </dsp:txXfrm>
    </dsp:sp>
    <dsp:sp modelId="{4307C9AC-FE47-49C3-BB2A-A83D4385769E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Планы информатизации</a:t>
          </a:r>
        </a:p>
      </dsp:txBody>
      <dsp:txXfrm>
        <a:off x="2593851" y="934385"/>
        <a:ext cx="1077630" cy="1077630"/>
      </dsp:txXfrm>
    </dsp:sp>
    <dsp:sp modelId="{5387544C-4614-4162-911C-D8C4C9128432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Планы информатизации</a:t>
          </a:r>
        </a:p>
      </dsp:txBody>
      <dsp:txXfrm>
        <a:off x="4151718" y="565915"/>
        <a:ext cx="1077630" cy="1077630"/>
      </dsp:txXfrm>
    </dsp:sp>
    <dsp:sp modelId="{A7CAC744-22CE-49B7-9A50-2CE3502FDDEB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AED7F-F2D8-4734-83CD-BC9D2E7B260A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F223C-6BDF-49C1-9D12-490970FE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7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ADD6-0403-4F4D-848B-AA705D4BB42A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5EA3E49-E2E1-4667-B69A-A455FCDFD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51382"/>
          <a:stretch/>
        </p:blipFill>
        <p:spPr>
          <a:xfrm>
            <a:off x="9274002" y="-8467"/>
            <a:ext cx="2914822" cy="49046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7BF5-6FB7-419E-A224-EAD4E6B69201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FFDB-A692-4617-B498-BC5DCC2D7AAE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55" y="343301"/>
            <a:ext cx="8596668" cy="736397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BEFB-05BA-4FAD-AC35-63E173520FCF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8D1AEC-5502-4854-BA06-F0C871612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6285" y="209343"/>
            <a:ext cx="1004315" cy="1004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4C8B-E4D3-479E-B43B-28DC66D801F0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A17E-53EF-46BE-82BE-6057D2EE1485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8A79-0FB5-48E7-BD2E-462E0BC559B8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24B4-6610-43DF-92A6-74D00E61CF65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3148-11E9-4EF6-BF51-7FFACCA715BE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3884-B7D3-4716-B3E1-9B7555B44229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8EB2-D372-4742-84B2-A465569B61BB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9C2-E70D-4D57-959E-180A65DC84BB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143-E2A0-4741-AA37-C2BD9D88A0DE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B8A-C56C-4CE7-8950-90B64C9784C1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66E0-CB90-4F04-AF78-A643E5458114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5B-E027-4BFC-BE55-8FDF94E5AF7A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DB49B-C284-4FC4-AD72-4C6BC0CCE3B2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5.png"/><Relationship Id="rId5" Type="http://schemas.openxmlformats.org/officeDocument/2006/relationships/image" Target="../media/image8.svg"/><Relationship Id="rId10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F7E4FD-E32D-4EE1-A121-C0C1F60CC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5195" y="5893099"/>
            <a:ext cx="5302072" cy="92605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Бадруттин Магомедов</a:t>
            </a:r>
          </a:p>
          <a:p>
            <a:r>
              <a:rPr lang="ru-RU" dirty="0"/>
              <a:t>Проректор по цифровой трансформации</a:t>
            </a:r>
          </a:p>
          <a:p>
            <a:r>
              <a:rPr lang="ru-RU" dirty="0"/>
              <a:t>Дагестанского государственного университета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FB68B3-F848-4AA6-8716-8A03BFA6C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723" y="241920"/>
            <a:ext cx="1059659" cy="105965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8D2229-FFE6-4A03-BB82-5F1CCC8F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5942F-A022-4846-9AD3-0C78E0089FE4}"/>
              </a:ext>
            </a:extLst>
          </p:cNvPr>
          <p:cNvSpPr txBox="1"/>
          <p:nvPr/>
        </p:nvSpPr>
        <p:spPr>
          <a:xfrm>
            <a:off x="1260389" y="1779373"/>
            <a:ext cx="53014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УКОВОДИТЕЛЬ</a:t>
            </a:r>
          </a:p>
          <a:p>
            <a:r>
              <a:rPr lang="ru-RU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</a:t>
            </a:r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ИФРОВОЙ</a:t>
            </a:r>
          </a:p>
          <a:p>
            <a:r>
              <a:rPr lang="ru-RU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</a:t>
            </a:r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РАНСФОРМАЦИИ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18436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07DDA3C-4C3C-4456-8870-2F872E29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45E441-991C-49E6-985E-4C5BD0E8FF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38100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28D74A-F6B5-4E4E-B5CA-C876105FBFCB}"/>
              </a:ext>
            </a:extLst>
          </p:cNvPr>
          <p:cNvSpPr/>
          <p:nvPr/>
        </p:nvSpPr>
        <p:spPr>
          <a:xfrm>
            <a:off x="677334" y="2819400"/>
            <a:ext cx="6096000" cy="7880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solidFill>
                  <a:srgbClr val="0F1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Максут </a:t>
            </a:r>
            <a:r>
              <a:rPr lang="ru-RU" dirty="0" err="1">
                <a:solidFill>
                  <a:srgbClr val="0F1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Шадаев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400" dirty="0">
                <a:solidFill>
                  <a:srgbClr val="0F101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Министр цифрового развития, связи и массовых коммуникаций Российской Федерации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6C8864D-248E-4BC4-AFAE-FE7C3BFE3F6B}"/>
              </a:ext>
            </a:extLst>
          </p:cNvPr>
          <p:cNvSpPr/>
          <p:nvPr/>
        </p:nvSpPr>
        <p:spPr>
          <a:xfrm>
            <a:off x="677334" y="3981181"/>
            <a:ext cx="8901006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F1010"/>
                </a:solidFill>
                <a:latin typeface="IBM Plex Sans"/>
                <a:ea typeface="Times New Roman" panose="02020603050405020304" pitchFamily="18" charset="0"/>
                <a:cs typeface="Times New Roman" panose="02020603050405020304" pitchFamily="18" charset="0"/>
              </a:rPr>
              <a:t>«Цифровая трансформация вошла в пятерку целей развития России до 2030 года. Задача каждого РЦТ – организовать работу и сформировать сильную команду.»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4AC49-6035-4C52-B31F-774307B9C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78" y="364211"/>
            <a:ext cx="8596668" cy="648465"/>
          </a:xfrm>
        </p:spPr>
        <p:txBody>
          <a:bodyPr>
            <a:noAutofit/>
          </a:bodyPr>
          <a:lstStyle/>
          <a:p>
            <a:r>
              <a:rPr lang="ru-RU" sz="3200" dirty="0"/>
              <a:t>Единая шкала оценки цифровой зрелости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6C3E8A-F18D-4BFB-8B50-21FBA2CA5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866F77-666B-45E0-8BE9-D7CADED8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09BD9E-0FD7-4740-B0E9-E0248C7CF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" t="26159" r="2149" b="13237"/>
          <a:stretch/>
        </p:blipFill>
        <p:spPr>
          <a:xfrm>
            <a:off x="153824" y="1717705"/>
            <a:ext cx="11699193" cy="41276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FE9D4F-41A9-4001-A8D9-428CAFC7F9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9" t="93657" r="28795" b="2402"/>
          <a:stretch/>
        </p:blipFill>
        <p:spPr>
          <a:xfrm>
            <a:off x="557357" y="6474902"/>
            <a:ext cx="8045043" cy="2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4AC49-6035-4C52-B31F-774307B9C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643" y="3503918"/>
            <a:ext cx="5920020" cy="580402"/>
          </a:xfrm>
        </p:spPr>
        <p:txBody>
          <a:bodyPr>
            <a:noAutofit/>
          </a:bodyPr>
          <a:lstStyle/>
          <a:p>
            <a:r>
              <a:rPr lang="ru-RU" dirty="0"/>
              <a:t>СПАСИБО 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8EFFD6-91DF-412F-B336-3C3D84909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054" y="221437"/>
            <a:ext cx="1183017" cy="118301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0634743-8BAF-47C8-AA07-307618BD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43" y="4271210"/>
            <a:ext cx="2135277" cy="21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484B8C-52ED-44F8-94F4-CEB86CC6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22AD3DC-CA35-4F0F-B04E-240E1994BBEE}"/>
              </a:ext>
            </a:extLst>
          </p:cNvPr>
          <p:cNvSpPr txBox="1">
            <a:spLocks/>
          </p:cNvSpPr>
          <p:nvPr/>
        </p:nvSpPr>
        <p:spPr>
          <a:xfrm>
            <a:off x="890047" y="140445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/>
              <a:t>Хочешь изменить мир?</a:t>
            </a:r>
            <a:br>
              <a:rPr lang="ru-RU" sz="4400" b="1" dirty="0"/>
            </a:br>
            <a:r>
              <a:rPr lang="ru-RU" sz="4400" b="1" dirty="0"/>
              <a:t>Начни с себя!</a:t>
            </a:r>
          </a:p>
        </p:txBody>
      </p:sp>
    </p:spTree>
    <p:extLst>
      <p:ext uri="{BB962C8B-B14F-4D97-AF65-F5344CB8AC3E}">
        <p14:creationId xmlns:p14="http://schemas.microsoft.com/office/powerpoint/2010/main" val="284242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5E44B7-6D92-44EF-BAD9-2ECC0EB3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659" y="1754435"/>
            <a:ext cx="3591698" cy="397031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33333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Директор по информационным технологиям</a:t>
            </a:r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(CIO</a:t>
            </a:r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Chief</a:t>
            </a:r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ru-RU" dirty="0" err="1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Officer</a:t>
            </a:r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— это должностное лицо компании, в ведении которого находится круг вопросов по обеспечению её ИТ-составляющей, в т. ч. оперативное внедрение новых технологий, руководство персоналом ИТ-департамента, связь с другими службами компании и руководством и т. д.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24B664-E50B-46D2-AF0E-E043125A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73FFEC0-4529-43F5-B211-F118699B0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20117"/>
              </p:ext>
            </p:extLst>
          </p:nvPr>
        </p:nvGraphicFramePr>
        <p:xfrm>
          <a:off x="1216454" y="365125"/>
          <a:ext cx="8128000" cy="334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1333743-AEB5-4FDA-AF19-104F23F87FB8}"/>
              </a:ext>
            </a:extLst>
          </p:cNvPr>
          <p:cNvSpPr/>
          <p:nvPr/>
        </p:nvSpPr>
        <p:spPr>
          <a:xfrm>
            <a:off x="205947" y="1754435"/>
            <a:ext cx="31715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цифровой трансформации </a:t>
            </a:r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(CDO – </a:t>
            </a:r>
            <a:r>
              <a:rPr lang="ru-RU" dirty="0" err="1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Chief</a:t>
            </a:r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Officer</a:t>
            </a:r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solidFill>
                  <a:srgbClr val="333333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топ-менеджер, отвечающий за разработку и реализацию стратегии цифровой трансформации компании, а также за формирование корпоративного центра компетенций в сфере цифровых технологий.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EC5D1A5-9C67-48F6-800D-2B1261B3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4" y="164757"/>
            <a:ext cx="8596668" cy="724929"/>
          </a:xfrm>
        </p:spPr>
        <p:txBody>
          <a:bodyPr/>
          <a:lstStyle/>
          <a:p>
            <a:r>
              <a:rPr lang="ru-RU" dirty="0"/>
              <a:t>РЦТ (</a:t>
            </a:r>
            <a:r>
              <a:rPr lang="en-US" dirty="0"/>
              <a:t>CDO)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81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4F6CE-B721-46A0-A740-C8631F5E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5 отличий CDO от CIO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C3869BB-DF7F-40E6-8205-D67D388C4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8208"/>
              </p:ext>
            </p:extLst>
          </p:nvPr>
        </p:nvGraphicFramePr>
        <p:xfrm>
          <a:off x="335664" y="1567465"/>
          <a:ext cx="10118152" cy="468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95EDE3-CB3F-4AEE-9AC0-71FE68B6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7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D7B5693-B5B0-47A6-81A0-99AA5E34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1" y="230659"/>
            <a:ext cx="8596668" cy="624016"/>
          </a:xfrm>
        </p:spPr>
        <p:txBody>
          <a:bodyPr>
            <a:normAutofit fontScale="90000"/>
          </a:bodyPr>
          <a:lstStyle/>
          <a:p>
            <a:r>
              <a:rPr lang="ru-RU" dirty="0"/>
              <a:t>Агенты цифровых изменений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C129C6-E7CF-44E3-A108-D981D8ED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9648D6-3E5B-47F7-8DF0-A64F447B6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8" y="1233616"/>
            <a:ext cx="10501184" cy="52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1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4DF2C-093A-4EC0-B2EE-2CCE6CD6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04" y="190112"/>
            <a:ext cx="8596668" cy="683741"/>
          </a:xfrm>
        </p:spPr>
        <p:txBody>
          <a:bodyPr/>
          <a:lstStyle/>
          <a:p>
            <a:r>
              <a:rPr lang="ru-RU" dirty="0"/>
              <a:t>Как стать РЦТ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C7DEB6-31ED-433F-AA2C-B35967B3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833A48-5EE2-459D-AA30-2F934F6F558A}"/>
              </a:ext>
            </a:extLst>
          </p:cNvPr>
          <p:cNvPicPr/>
          <p:nvPr/>
        </p:nvPicPr>
        <p:blipFill rotWithShape="1">
          <a:blip r:embed="rId2"/>
          <a:srcRect b="37448"/>
          <a:stretch/>
        </p:blipFill>
        <p:spPr>
          <a:xfrm>
            <a:off x="3187100" y="5142772"/>
            <a:ext cx="5940425" cy="1467666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FD856B8-7AC2-49B8-9B8D-047F02BBC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546838"/>
              </p:ext>
            </p:extLst>
          </p:nvPr>
        </p:nvGraphicFramePr>
        <p:xfrm>
          <a:off x="2057656" y="735933"/>
          <a:ext cx="7216346" cy="421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5EDB09-3F4E-4C3D-98B5-0FEFE898DDFB}"/>
              </a:ext>
            </a:extLst>
          </p:cNvPr>
          <p:cNvSpPr/>
          <p:nvPr/>
        </p:nvSpPr>
        <p:spPr>
          <a:xfrm>
            <a:off x="1428285" y="5518142"/>
            <a:ext cx="175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РАНХИГС</a:t>
            </a:r>
          </a:p>
        </p:txBody>
      </p:sp>
    </p:spTree>
    <p:extLst>
      <p:ext uri="{BB962C8B-B14F-4D97-AF65-F5344CB8AC3E}">
        <p14:creationId xmlns:p14="http://schemas.microsoft.com/office/powerpoint/2010/main" val="347550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B39F9-16D6-4C93-AA8C-A987582D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0" y="343930"/>
            <a:ext cx="3258527" cy="642551"/>
          </a:xfrm>
        </p:spPr>
        <p:txBody>
          <a:bodyPr>
            <a:normAutofit/>
          </a:bodyPr>
          <a:lstStyle/>
          <a:p>
            <a:r>
              <a:rPr lang="ru-RU" dirty="0"/>
              <a:t>Обучение РЦТ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50205F-D015-4B52-AB58-6BA2BDB5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Рисунок 7" descr="Пользователь">
            <a:extLst>
              <a:ext uri="{FF2B5EF4-FFF2-40B4-BE49-F238E27FC236}">
                <a16:creationId xmlns:a16="http://schemas.microsoft.com/office/drawing/2014/main" id="{A87E5C43-2F76-46FC-A9A3-2BF5A55E7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36" y="2944422"/>
            <a:ext cx="914400" cy="914400"/>
          </a:xfrm>
          <a:prstGeom prst="rect">
            <a:avLst/>
          </a:prstGeom>
        </p:spPr>
      </p:pic>
      <p:pic>
        <p:nvPicPr>
          <p:cNvPr id="11" name="Рисунок 10" descr="Пользователь">
            <a:extLst>
              <a:ext uri="{FF2B5EF4-FFF2-40B4-BE49-F238E27FC236}">
                <a16:creationId xmlns:a16="http://schemas.microsoft.com/office/drawing/2014/main" id="{642541FF-54B3-4F91-976C-75CA91AA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1909" y="2944422"/>
            <a:ext cx="914400" cy="914400"/>
          </a:xfrm>
          <a:prstGeom prst="rect">
            <a:avLst/>
          </a:prstGeom>
        </p:spPr>
      </p:pic>
      <p:pic>
        <p:nvPicPr>
          <p:cNvPr id="13" name="Рисунок 12" descr="Пользователь">
            <a:extLst>
              <a:ext uri="{FF2B5EF4-FFF2-40B4-BE49-F238E27FC236}">
                <a16:creationId xmlns:a16="http://schemas.microsoft.com/office/drawing/2014/main" id="{C92A5A9C-F7E6-4788-8F03-EF5340BB1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0356" y="1898788"/>
            <a:ext cx="914400" cy="914400"/>
          </a:xfrm>
          <a:prstGeom prst="rect">
            <a:avLst/>
          </a:prstGeom>
        </p:spPr>
      </p:pic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92BBD8C7-FEAF-4217-BD04-E4E24EDA9DE5}"/>
              </a:ext>
            </a:extLst>
          </p:cNvPr>
          <p:cNvSpPr/>
          <p:nvPr/>
        </p:nvSpPr>
        <p:spPr>
          <a:xfrm>
            <a:off x="3834952" y="3035811"/>
            <a:ext cx="383059" cy="383059"/>
          </a:xfrm>
          <a:custGeom>
            <a:avLst/>
            <a:gdLst>
              <a:gd name="connsiteX0" fmla="*/ 383059 w 383059"/>
              <a:gd name="connsiteY0" fmla="*/ 191530 h 383059"/>
              <a:gd name="connsiteX1" fmla="*/ 191530 w 383059"/>
              <a:gd name="connsiteY1" fmla="*/ 383059 h 383059"/>
              <a:gd name="connsiteX2" fmla="*/ 0 w 383059"/>
              <a:gd name="connsiteY2" fmla="*/ 191530 h 383059"/>
              <a:gd name="connsiteX3" fmla="*/ 191530 w 383059"/>
              <a:gd name="connsiteY3" fmla="*/ 0 h 383059"/>
              <a:gd name="connsiteX4" fmla="*/ 383059 w 383059"/>
              <a:gd name="connsiteY4" fmla="*/ 191530 h 38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059" h="383059">
                <a:moveTo>
                  <a:pt x="383059" y="191530"/>
                </a:moveTo>
                <a:cubicBezTo>
                  <a:pt x="383059" y="297309"/>
                  <a:pt x="297309" y="383059"/>
                  <a:pt x="191530" y="383059"/>
                </a:cubicBezTo>
                <a:cubicBezTo>
                  <a:pt x="85751" y="383059"/>
                  <a:pt x="0" y="297309"/>
                  <a:pt x="0" y="191530"/>
                </a:cubicBezTo>
                <a:cubicBezTo>
                  <a:pt x="0" y="85751"/>
                  <a:pt x="85751" y="0"/>
                  <a:pt x="191530" y="0"/>
                </a:cubicBezTo>
                <a:cubicBezTo>
                  <a:pt x="297309" y="0"/>
                  <a:pt x="383059" y="85751"/>
                  <a:pt x="383059" y="191530"/>
                </a:cubicBezTo>
                <a:close/>
              </a:path>
            </a:pathLst>
          </a:custGeom>
          <a:solidFill>
            <a:srgbClr val="FF0000"/>
          </a:solidFill>
          <a:ln w="1190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E5F093F-0F1F-450C-BCF6-B529BDD46672}"/>
              </a:ext>
            </a:extLst>
          </p:cNvPr>
          <p:cNvSpPr/>
          <p:nvPr/>
        </p:nvSpPr>
        <p:spPr>
          <a:xfrm>
            <a:off x="3643422" y="3384373"/>
            <a:ext cx="766118" cy="383059"/>
          </a:xfrm>
          <a:custGeom>
            <a:avLst/>
            <a:gdLst>
              <a:gd name="connsiteX0" fmla="*/ 766119 w 766118"/>
              <a:gd name="connsiteY0" fmla="*/ 383059 h 383059"/>
              <a:gd name="connsiteX1" fmla="*/ 766119 w 766118"/>
              <a:gd name="connsiteY1" fmla="*/ 191530 h 383059"/>
              <a:gd name="connsiteX2" fmla="*/ 727813 w 766118"/>
              <a:gd name="connsiteY2" fmla="*/ 114918 h 383059"/>
              <a:gd name="connsiteX3" fmla="*/ 541071 w 766118"/>
              <a:gd name="connsiteY3" fmla="*/ 23941 h 383059"/>
              <a:gd name="connsiteX4" fmla="*/ 383059 w 766118"/>
              <a:gd name="connsiteY4" fmla="*/ 0 h 383059"/>
              <a:gd name="connsiteX5" fmla="*/ 225047 w 766118"/>
              <a:gd name="connsiteY5" fmla="*/ 23941 h 383059"/>
              <a:gd name="connsiteX6" fmla="*/ 38306 w 766118"/>
              <a:gd name="connsiteY6" fmla="*/ 114918 h 383059"/>
              <a:gd name="connsiteX7" fmla="*/ 0 w 766118"/>
              <a:gd name="connsiteY7" fmla="*/ 191530 h 383059"/>
              <a:gd name="connsiteX8" fmla="*/ 0 w 766118"/>
              <a:gd name="connsiteY8" fmla="*/ 383059 h 383059"/>
              <a:gd name="connsiteX9" fmla="*/ 766119 w 766118"/>
              <a:gd name="connsiteY9" fmla="*/ 383059 h 38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118" h="383059">
                <a:moveTo>
                  <a:pt x="766119" y="383059"/>
                </a:moveTo>
                <a:lnTo>
                  <a:pt x="766119" y="191530"/>
                </a:lnTo>
                <a:cubicBezTo>
                  <a:pt x="766119" y="162800"/>
                  <a:pt x="751754" y="134071"/>
                  <a:pt x="727813" y="114918"/>
                </a:cubicBezTo>
                <a:cubicBezTo>
                  <a:pt x="675142" y="71824"/>
                  <a:pt x="608107" y="43094"/>
                  <a:pt x="541071" y="23941"/>
                </a:cubicBezTo>
                <a:cubicBezTo>
                  <a:pt x="493189" y="9576"/>
                  <a:pt x="440518" y="0"/>
                  <a:pt x="383059" y="0"/>
                </a:cubicBezTo>
                <a:cubicBezTo>
                  <a:pt x="330389" y="0"/>
                  <a:pt x="277718" y="9576"/>
                  <a:pt x="225047" y="23941"/>
                </a:cubicBezTo>
                <a:cubicBezTo>
                  <a:pt x="158012" y="43094"/>
                  <a:pt x="90977" y="76612"/>
                  <a:pt x="38306" y="114918"/>
                </a:cubicBezTo>
                <a:cubicBezTo>
                  <a:pt x="14365" y="134071"/>
                  <a:pt x="0" y="162800"/>
                  <a:pt x="0" y="191530"/>
                </a:cubicBezTo>
                <a:lnTo>
                  <a:pt x="0" y="383059"/>
                </a:lnTo>
                <a:lnTo>
                  <a:pt x="766119" y="383059"/>
                </a:lnTo>
                <a:close/>
              </a:path>
            </a:pathLst>
          </a:custGeom>
          <a:solidFill>
            <a:srgbClr val="FF0000"/>
          </a:solidFill>
          <a:ln w="1190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5" name="Рисунок 11" descr="Пользователь">
            <a:extLst>
              <a:ext uri="{FF2B5EF4-FFF2-40B4-BE49-F238E27FC236}">
                <a16:creationId xmlns:a16="http://schemas.microsoft.com/office/drawing/2014/main" id="{854A3B01-5C8D-444A-94AE-0587C47B194C}"/>
              </a:ext>
            </a:extLst>
          </p:cNvPr>
          <p:cNvGrpSpPr/>
          <p:nvPr/>
        </p:nvGrpSpPr>
        <p:grpSpPr>
          <a:xfrm>
            <a:off x="3721681" y="3077772"/>
            <a:ext cx="609600" cy="647700"/>
            <a:chOff x="2864480" y="2948631"/>
            <a:chExt cx="609600" cy="647700"/>
          </a:xfrm>
          <a:solidFill>
            <a:srgbClr val="000000"/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D41CEE62-D9F2-45FA-B1B5-EE53C4C93479}"/>
                </a:ext>
              </a:extLst>
            </p:cNvPr>
            <p:cNvSpPr/>
            <p:nvPr/>
          </p:nvSpPr>
          <p:spPr>
            <a:xfrm>
              <a:off x="3016880" y="2948631"/>
              <a:ext cx="304800" cy="304800"/>
            </a:xfrm>
            <a:custGeom>
              <a:avLst/>
              <a:gdLst>
                <a:gd name="connsiteX0" fmla="*/ 304800 w 304800"/>
                <a:gd name="connsiteY0" fmla="*/ 152400 h 304800"/>
                <a:gd name="connsiteX1" fmla="*/ 152400 w 304800"/>
                <a:gd name="connsiteY1" fmla="*/ 304800 h 304800"/>
                <a:gd name="connsiteX2" fmla="*/ 0 w 304800"/>
                <a:gd name="connsiteY2" fmla="*/ 152400 h 304800"/>
                <a:gd name="connsiteX3" fmla="*/ 152400 w 304800"/>
                <a:gd name="connsiteY3" fmla="*/ 0 h 304800"/>
                <a:gd name="connsiteX4" fmla="*/ 304800 w 304800"/>
                <a:gd name="connsiteY4" fmla="*/ 1524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304800">
                  <a:moveTo>
                    <a:pt x="304800" y="152400"/>
                  </a:moveTo>
                  <a:cubicBezTo>
                    <a:pt x="304800" y="236568"/>
                    <a:pt x="236568" y="304800"/>
                    <a:pt x="152400" y="304800"/>
                  </a:cubicBezTo>
                  <a:cubicBezTo>
                    <a:pt x="68232" y="304800"/>
                    <a:pt x="0" y="236568"/>
                    <a:pt x="0" y="152400"/>
                  </a:cubicBezTo>
                  <a:cubicBezTo>
                    <a:pt x="0" y="68232"/>
                    <a:pt x="68232" y="0"/>
                    <a:pt x="152400" y="0"/>
                  </a:cubicBezTo>
                  <a:cubicBezTo>
                    <a:pt x="236568" y="0"/>
                    <a:pt x="304800" y="68232"/>
                    <a:pt x="304800" y="1524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A1E6A64-80C5-42A1-893C-44A706C26CB0}"/>
                </a:ext>
              </a:extLst>
            </p:cNvPr>
            <p:cNvSpPr/>
            <p:nvPr/>
          </p:nvSpPr>
          <p:spPr>
            <a:xfrm>
              <a:off x="2864480" y="3291531"/>
              <a:ext cx="609600" cy="304800"/>
            </a:xfrm>
            <a:custGeom>
              <a:avLst/>
              <a:gdLst>
                <a:gd name="connsiteX0" fmla="*/ 609600 w 609600"/>
                <a:gd name="connsiteY0" fmla="*/ 304800 h 304800"/>
                <a:gd name="connsiteX1" fmla="*/ 609600 w 609600"/>
                <a:gd name="connsiteY1" fmla="*/ 152400 h 304800"/>
                <a:gd name="connsiteX2" fmla="*/ 579120 w 609600"/>
                <a:gd name="connsiteY2" fmla="*/ 91440 h 304800"/>
                <a:gd name="connsiteX3" fmla="*/ 430530 w 609600"/>
                <a:gd name="connsiteY3" fmla="*/ 19050 h 304800"/>
                <a:gd name="connsiteX4" fmla="*/ 304800 w 609600"/>
                <a:gd name="connsiteY4" fmla="*/ 0 h 304800"/>
                <a:gd name="connsiteX5" fmla="*/ 179070 w 609600"/>
                <a:gd name="connsiteY5" fmla="*/ 19050 h 304800"/>
                <a:gd name="connsiteX6" fmla="*/ 30480 w 609600"/>
                <a:gd name="connsiteY6" fmla="*/ 91440 h 304800"/>
                <a:gd name="connsiteX7" fmla="*/ 0 w 609600"/>
                <a:gd name="connsiteY7" fmla="*/ 152400 h 304800"/>
                <a:gd name="connsiteX8" fmla="*/ 0 w 609600"/>
                <a:gd name="connsiteY8" fmla="*/ 304800 h 304800"/>
                <a:gd name="connsiteX9" fmla="*/ 609600 w 609600"/>
                <a:gd name="connsiteY9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304800">
                  <a:moveTo>
                    <a:pt x="609600" y="304800"/>
                  </a:moveTo>
                  <a:lnTo>
                    <a:pt x="609600" y="152400"/>
                  </a:lnTo>
                  <a:cubicBezTo>
                    <a:pt x="609600" y="129540"/>
                    <a:pt x="598170" y="106680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92430" y="7620"/>
                    <a:pt x="350520" y="0"/>
                    <a:pt x="304800" y="0"/>
                  </a:cubicBezTo>
                  <a:cubicBezTo>
                    <a:pt x="262890" y="0"/>
                    <a:pt x="220980" y="7620"/>
                    <a:pt x="179070" y="19050"/>
                  </a:cubicBezTo>
                  <a:cubicBezTo>
                    <a:pt x="125730" y="34290"/>
                    <a:pt x="72390" y="60960"/>
                    <a:pt x="30480" y="91440"/>
                  </a:cubicBezTo>
                  <a:cubicBezTo>
                    <a:pt x="11430" y="106680"/>
                    <a:pt x="0" y="129540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1" name="Рисунок 20" descr="Пользователь">
            <a:extLst>
              <a:ext uri="{FF2B5EF4-FFF2-40B4-BE49-F238E27FC236}">
                <a16:creationId xmlns:a16="http://schemas.microsoft.com/office/drawing/2014/main" id="{0AEDAB17-8CD9-4166-AA86-41CC8C694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2480" y="2944422"/>
            <a:ext cx="914400" cy="914400"/>
          </a:xfrm>
          <a:prstGeom prst="rect">
            <a:avLst/>
          </a:prstGeom>
        </p:spPr>
      </p:pic>
      <p:pic>
        <p:nvPicPr>
          <p:cNvPr id="22" name="Рисунок 21" descr="Пользователь">
            <a:extLst>
              <a:ext uri="{FF2B5EF4-FFF2-40B4-BE49-F238E27FC236}">
                <a16:creationId xmlns:a16="http://schemas.microsoft.com/office/drawing/2014/main" id="{FF38CFE8-82DC-470A-A536-AAB3A15F6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9853" y="2944422"/>
            <a:ext cx="914400" cy="914400"/>
          </a:xfrm>
          <a:prstGeom prst="rect">
            <a:avLst/>
          </a:prstGeom>
        </p:spPr>
      </p:pic>
      <p:pic>
        <p:nvPicPr>
          <p:cNvPr id="23" name="Рисунок 22" descr="Пользователь">
            <a:extLst>
              <a:ext uri="{FF2B5EF4-FFF2-40B4-BE49-F238E27FC236}">
                <a16:creationId xmlns:a16="http://schemas.microsoft.com/office/drawing/2014/main" id="{94A67505-3474-491B-9A8A-C276F0026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9853" y="1934886"/>
            <a:ext cx="914400" cy="914400"/>
          </a:xfrm>
          <a:prstGeom prst="rect">
            <a:avLst/>
          </a:prstGeom>
        </p:spPr>
      </p:pic>
      <p:pic>
        <p:nvPicPr>
          <p:cNvPr id="24" name="Рисунок 23" descr="Пользователь">
            <a:extLst>
              <a:ext uri="{FF2B5EF4-FFF2-40B4-BE49-F238E27FC236}">
                <a16:creationId xmlns:a16="http://schemas.microsoft.com/office/drawing/2014/main" id="{33A352CE-84D8-4F95-8496-0F921489A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5740" y="2944422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4F07C8A-8EFE-470D-8945-8D08BBF54C38}"/>
              </a:ext>
            </a:extLst>
          </p:cNvPr>
          <p:cNvSpPr txBox="1"/>
          <p:nvPr/>
        </p:nvSpPr>
        <p:spPr>
          <a:xfrm>
            <a:off x="1721737" y="3841429"/>
            <a:ext cx="2574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Обучение существующих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EB4484-0769-4336-90A4-C1F89D569D5C}"/>
              </a:ext>
            </a:extLst>
          </p:cNvPr>
          <p:cNvSpPr txBox="1"/>
          <p:nvPr/>
        </p:nvSpPr>
        <p:spPr>
          <a:xfrm>
            <a:off x="6620366" y="3766750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Внедрение новых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99BA549-8C1B-4980-A8A2-1B2320434B18}"/>
              </a:ext>
            </a:extLst>
          </p:cNvPr>
          <p:cNvCxnSpPr/>
          <p:nvPr/>
        </p:nvCxnSpPr>
        <p:spPr>
          <a:xfrm>
            <a:off x="2013933" y="2882125"/>
            <a:ext cx="2034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19A89F7-C7F5-4A66-80B8-F81C1868CEFE}"/>
              </a:ext>
            </a:extLst>
          </p:cNvPr>
          <p:cNvCxnSpPr>
            <a:cxnSpLocks/>
          </p:cNvCxnSpPr>
          <p:nvPr/>
        </p:nvCxnSpPr>
        <p:spPr>
          <a:xfrm flipV="1">
            <a:off x="2957851" y="2699346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132A7A4-9261-4A5F-A43E-BAE2FC6D1667}"/>
              </a:ext>
            </a:extLst>
          </p:cNvPr>
          <p:cNvCxnSpPr>
            <a:cxnSpLocks/>
          </p:cNvCxnSpPr>
          <p:nvPr/>
        </p:nvCxnSpPr>
        <p:spPr>
          <a:xfrm flipV="1">
            <a:off x="2013933" y="2879292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2A1D77E-2B97-4BF7-A0CF-8A266076CB4B}"/>
              </a:ext>
            </a:extLst>
          </p:cNvPr>
          <p:cNvCxnSpPr>
            <a:cxnSpLocks/>
          </p:cNvCxnSpPr>
          <p:nvPr/>
        </p:nvCxnSpPr>
        <p:spPr>
          <a:xfrm flipV="1">
            <a:off x="2957556" y="2879292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E0135C0-9CB0-4133-AC15-25C14CBECFDB}"/>
              </a:ext>
            </a:extLst>
          </p:cNvPr>
          <p:cNvCxnSpPr>
            <a:cxnSpLocks/>
          </p:cNvCxnSpPr>
          <p:nvPr/>
        </p:nvCxnSpPr>
        <p:spPr>
          <a:xfrm flipV="1">
            <a:off x="4048678" y="2883927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66B49EA-7B66-4470-8A7C-94E592543269}"/>
              </a:ext>
            </a:extLst>
          </p:cNvPr>
          <p:cNvCxnSpPr/>
          <p:nvPr/>
        </p:nvCxnSpPr>
        <p:spPr>
          <a:xfrm>
            <a:off x="6443822" y="2909503"/>
            <a:ext cx="2034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AE38B87-97E8-4D80-94D7-9927A56CB059}"/>
              </a:ext>
            </a:extLst>
          </p:cNvPr>
          <p:cNvCxnSpPr>
            <a:cxnSpLocks/>
          </p:cNvCxnSpPr>
          <p:nvPr/>
        </p:nvCxnSpPr>
        <p:spPr>
          <a:xfrm flipV="1">
            <a:off x="7387740" y="2726724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A1A89DC-F626-4C6B-949D-404F9F882D59}"/>
              </a:ext>
            </a:extLst>
          </p:cNvPr>
          <p:cNvCxnSpPr>
            <a:cxnSpLocks/>
          </p:cNvCxnSpPr>
          <p:nvPr/>
        </p:nvCxnSpPr>
        <p:spPr>
          <a:xfrm flipV="1">
            <a:off x="6443822" y="2906670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DED0A5E-6418-4E71-82C7-31413F1FD915}"/>
              </a:ext>
            </a:extLst>
          </p:cNvPr>
          <p:cNvCxnSpPr>
            <a:cxnSpLocks/>
          </p:cNvCxnSpPr>
          <p:nvPr/>
        </p:nvCxnSpPr>
        <p:spPr>
          <a:xfrm flipV="1">
            <a:off x="7387445" y="2906670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8C141A8-7C49-4A23-AD47-69051A384333}"/>
              </a:ext>
            </a:extLst>
          </p:cNvPr>
          <p:cNvCxnSpPr>
            <a:cxnSpLocks/>
          </p:cNvCxnSpPr>
          <p:nvPr/>
        </p:nvCxnSpPr>
        <p:spPr>
          <a:xfrm flipV="1">
            <a:off x="8478567" y="2911305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6C0AB02-6539-431F-BC26-1459B33A8BC6}"/>
              </a:ext>
            </a:extLst>
          </p:cNvPr>
          <p:cNvSpPr txBox="1"/>
          <p:nvPr/>
        </p:nvSpPr>
        <p:spPr>
          <a:xfrm>
            <a:off x="4124826" y="2766593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РЦТ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D31312-A55B-478A-BDD7-E11177F63701}"/>
              </a:ext>
            </a:extLst>
          </p:cNvPr>
          <p:cNvSpPr txBox="1"/>
          <p:nvPr/>
        </p:nvSpPr>
        <p:spPr>
          <a:xfrm>
            <a:off x="5722558" y="2766593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РЦТ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9CE317-4B55-4260-B4AE-83EFC4EDFDE6}"/>
              </a:ext>
            </a:extLst>
          </p:cNvPr>
          <p:cNvSpPr txBox="1"/>
          <p:nvPr/>
        </p:nvSpPr>
        <p:spPr>
          <a:xfrm>
            <a:off x="750627" y="2097101"/>
            <a:ext cx="13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РОИВ/ОМСУ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C2CDAB-92AF-4A97-8A1D-39574E460DE2}"/>
              </a:ext>
            </a:extLst>
          </p:cNvPr>
          <p:cNvSpPr txBox="1"/>
          <p:nvPr/>
        </p:nvSpPr>
        <p:spPr>
          <a:xfrm>
            <a:off x="8036994" y="2141932"/>
            <a:ext cx="13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РОИВ/ОМСУ</a:t>
            </a:r>
          </a:p>
        </p:txBody>
      </p:sp>
    </p:spTree>
    <p:extLst>
      <p:ext uri="{BB962C8B-B14F-4D97-AF65-F5344CB8AC3E}">
        <p14:creationId xmlns:p14="http://schemas.microsoft.com/office/powerpoint/2010/main" val="345327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4D4D0-F283-45C2-AE9E-AD7A7E81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/>
          <a:lstStyle/>
          <a:p>
            <a:r>
              <a:rPr lang="ru-RU" dirty="0"/>
              <a:t>РЦТ – маг/волшебник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AA493BD-329A-42C0-830C-BA61EDFF6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864" y="1591007"/>
            <a:ext cx="5283607" cy="420046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CEC3F8-E653-4FE2-B7F1-2D68692F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CD2188-62E5-4674-811F-41907AEC6BEE}"/>
              </a:ext>
            </a:extLst>
          </p:cNvPr>
          <p:cNvSpPr/>
          <p:nvPr/>
        </p:nvSpPr>
        <p:spPr>
          <a:xfrm>
            <a:off x="939114" y="5925234"/>
            <a:ext cx="7916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Цифровой офицер — это аналитик, генератор идей, который должен пройти проверку практикой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83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B39F9-16D6-4C93-AA8C-A987582D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0" y="343930"/>
            <a:ext cx="4238386" cy="642551"/>
          </a:xfrm>
        </p:spPr>
        <p:txBody>
          <a:bodyPr>
            <a:normAutofit fontScale="90000"/>
          </a:bodyPr>
          <a:lstStyle/>
          <a:p>
            <a:r>
              <a:rPr lang="ru-RU" dirty="0"/>
              <a:t>Взаимодействие РЦТ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50205F-D015-4B52-AB58-6BA2BDB5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Рисунок 7" descr="Пользователь">
            <a:extLst>
              <a:ext uri="{FF2B5EF4-FFF2-40B4-BE49-F238E27FC236}">
                <a16:creationId xmlns:a16="http://schemas.microsoft.com/office/drawing/2014/main" id="{A87E5C43-2F76-46FC-A9A3-2BF5A55E7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334" y="2971800"/>
            <a:ext cx="914400" cy="914400"/>
          </a:xfrm>
          <a:prstGeom prst="rect">
            <a:avLst/>
          </a:prstGeom>
        </p:spPr>
      </p:pic>
      <p:pic>
        <p:nvPicPr>
          <p:cNvPr id="11" name="Рисунок 10" descr="Пользователь">
            <a:extLst>
              <a:ext uri="{FF2B5EF4-FFF2-40B4-BE49-F238E27FC236}">
                <a16:creationId xmlns:a16="http://schemas.microsoft.com/office/drawing/2014/main" id="{642541FF-54B3-4F91-976C-75CA91AA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4707" y="2971800"/>
            <a:ext cx="914400" cy="914400"/>
          </a:xfrm>
          <a:prstGeom prst="rect">
            <a:avLst/>
          </a:prstGeom>
        </p:spPr>
      </p:pic>
      <p:pic>
        <p:nvPicPr>
          <p:cNvPr id="13" name="Рисунок 12" descr="Пользователь">
            <a:extLst>
              <a:ext uri="{FF2B5EF4-FFF2-40B4-BE49-F238E27FC236}">
                <a16:creationId xmlns:a16="http://schemas.microsoft.com/office/drawing/2014/main" id="{C92A5A9C-F7E6-4788-8F03-EF5340BB1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9766" y="1934886"/>
            <a:ext cx="914400" cy="914400"/>
          </a:xfrm>
          <a:prstGeom prst="rect">
            <a:avLst/>
          </a:prstGeom>
        </p:spPr>
      </p:pic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92BBD8C7-FEAF-4217-BD04-E4E24EDA9DE5}"/>
              </a:ext>
            </a:extLst>
          </p:cNvPr>
          <p:cNvSpPr/>
          <p:nvPr/>
        </p:nvSpPr>
        <p:spPr>
          <a:xfrm>
            <a:off x="2977750" y="3063189"/>
            <a:ext cx="383059" cy="383059"/>
          </a:xfrm>
          <a:custGeom>
            <a:avLst/>
            <a:gdLst>
              <a:gd name="connsiteX0" fmla="*/ 383059 w 383059"/>
              <a:gd name="connsiteY0" fmla="*/ 191530 h 383059"/>
              <a:gd name="connsiteX1" fmla="*/ 191530 w 383059"/>
              <a:gd name="connsiteY1" fmla="*/ 383059 h 383059"/>
              <a:gd name="connsiteX2" fmla="*/ 0 w 383059"/>
              <a:gd name="connsiteY2" fmla="*/ 191530 h 383059"/>
              <a:gd name="connsiteX3" fmla="*/ 191530 w 383059"/>
              <a:gd name="connsiteY3" fmla="*/ 0 h 383059"/>
              <a:gd name="connsiteX4" fmla="*/ 383059 w 383059"/>
              <a:gd name="connsiteY4" fmla="*/ 191530 h 38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059" h="383059">
                <a:moveTo>
                  <a:pt x="383059" y="191530"/>
                </a:moveTo>
                <a:cubicBezTo>
                  <a:pt x="383059" y="297309"/>
                  <a:pt x="297309" y="383059"/>
                  <a:pt x="191530" y="383059"/>
                </a:cubicBezTo>
                <a:cubicBezTo>
                  <a:pt x="85751" y="383059"/>
                  <a:pt x="0" y="297309"/>
                  <a:pt x="0" y="191530"/>
                </a:cubicBezTo>
                <a:cubicBezTo>
                  <a:pt x="0" y="85751"/>
                  <a:pt x="85751" y="0"/>
                  <a:pt x="191530" y="0"/>
                </a:cubicBezTo>
                <a:cubicBezTo>
                  <a:pt x="297309" y="0"/>
                  <a:pt x="383059" y="85751"/>
                  <a:pt x="383059" y="191530"/>
                </a:cubicBezTo>
                <a:close/>
              </a:path>
            </a:pathLst>
          </a:custGeom>
          <a:solidFill>
            <a:srgbClr val="FF0000"/>
          </a:solidFill>
          <a:ln w="1190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E5F093F-0F1F-450C-BCF6-B529BDD46672}"/>
              </a:ext>
            </a:extLst>
          </p:cNvPr>
          <p:cNvSpPr/>
          <p:nvPr/>
        </p:nvSpPr>
        <p:spPr>
          <a:xfrm>
            <a:off x="2786220" y="3411751"/>
            <a:ext cx="766118" cy="383059"/>
          </a:xfrm>
          <a:custGeom>
            <a:avLst/>
            <a:gdLst>
              <a:gd name="connsiteX0" fmla="*/ 766119 w 766118"/>
              <a:gd name="connsiteY0" fmla="*/ 383059 h 383059"/>
              <a:gd name="connsiteX1" fmla="*/ 766119 w 766118"/>
              <a:gd name="connsiteY1" fmla="*/ 191530 h 383059"/>
              <a:gd name="connsiteX2" fmla="*/ 727813 w 766118"/>
              <a:gd name="connsiteY2" fmla="*/ 114918 h 383059"/>
              <a:gd name="connsiteX3" fmla="*/ 541071 w 766118"/>
              <a:gd name="connsiteY3" fmla="*/ 23941 h 383059"/>
              <a:gd name="connsiteX4" fmla="*/ 383059 w 766118"/>
              <a:gd name="connsiteY4" fmla="*/ 0 h 383059"/>
              <a:gd name="connsiteX5" fmla="*/ 225047 w 766118"/>
              <a:gd name="connsiteY5" fmla="*/ 23941 h 383059"/>
              <a:gd name="connsiteX6" fmla="*/ 38306 w 766118"/>
              <a:gd name="connsiteY6" fmla="*/ 114918 h 383059"/>
              <a:gd name="connsiteX7" fmla="*/ 0 w 766118"/>
              <a:gd name="connsiteY7" fmla="*/ 191530 h 383059"/>
              <a:gd name="connsiteX8" fmla="*/ 0 w 766118"/>
              <a:gd name="connsiteY8" fmla="*/ 383059 h 383059"/>
              <a:gd name="connsiteX9" fmla="*/ 766119 w 766118"/>
              <a:gd name="connsiteY9" fmla="*/ 383059 h 38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118" h="383059">
                <a:moveTo>
                  <a:pt x="766119" y="383059"/>
                </a:moveTo>
                <a:lnTo>
                  <a:pt x="766119" y="191530"/>
                </a:lnTo>
                <a:cubicBezTo>
                  <a:pt x="766119" y="162800"/>
                  <a:pt x="751754" y="134071"/>
                  <a:pt x="727813" y="114918"/>
                </a:cubicBezTo>
                <a:cubicBezTo>
                  <a:pt x="675142" y="71824"/>
                  <a:pt x="608107" y="43094"/>
                  <a:pt x="541071" y="23941"/>
                </a:cubicBezTo>
                <a:cubicBezTo>
                  <a:pt x="493189" y="9576"/>
                  <a:pt x="440518" y="0"/>
                  <a:pt x="383059" y="0"/>
                </a:cubicBezTo>
                <a:cubicBezTo>
                  <a:pt x="330389" y="0"/>
                  <a:pt x="277718" y="9576"/>
                  <a:pt x="225047" y="23941"/>
                </a:cubicBezTo>
                <a:cubicBezTo>
                  <a:pt x="158012" y="43094"/>
                  <a:pt x="90977" y="76612"/>
                  <a:pt x="38306" y="114918"/>
                </a:cubicBezTo>
                <a:cubicBezTo>
                  <a:pt x="14365" y="134071"/>
                  <a:pt x="0" y="162800"/>
                  <a:pt x="0" y="191530"/>
                </a:cubicBezTo>
                <a:lnTo>
                  <a:pt x="0" y="383059"/>
                </a:lnTo>
                <a:lnTo>
                  <a:pt x="766119" y="383059"/>
                </a:lnTo>
                <a:close/>
              </a:path>
            </a:pathLst>
          </a:custGeom>
          <a:solidFill>
            <a:srgbClr val="FF0000"/>
          </a:solidFill>
          <a:ln w="1190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5" name="Рисунок 11" descr="Пользователь">
            <a:extLst>
              <a:ext uri="{FF2B5EF4-FFF2-40B4-BE49-F238E27FC236}">
                <a16:creationId xmlns:a16="http://schemas.microsoft.com/office/drawing/2014/main" id="{854A3B01-5C8D-444A-94AE-0587C47B194C}"/>
              </a:ext>
            </a:extLst>
          </p:cNvPr>
          <p:cNvGrpSpPr/>
          <p:nvPr/>
        </p:nvGrpSpPr>
        <p:grpSpPr>
          <a:xfrm>
            <a:off x="2864479" y="3105150"/>
            <a:ext cx="609600" cy="647700"/>
            <a:chOff x="2864480" y="2948631"/>
            <a:chExt cx="609600" cy="647700"/>
          </a:xfrm>
          <a:solidFill>
            <a:srgbClr val="000000"/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D41CEE62-D9F2-45FA-B1B5-EE53C4C93479}"/>
                </a:ext>
              </a:extLst>
            </p:cNvPr>
            <p:cNvSpPr/>
            <p:nvPr/>
          </p:nvSpPr>
          <p:spPr>
            <a:xfrm>
              <a:off x="3016880" y="2948631"/>
              <a:ext cx="304800" cy="304800"/>
            </a:xfrm>
            <a:custGeom>
              <a:avLst/>
              <a:gdLst>
                <a:gd name="connsiteX0" fmla="*/ 304800 w 304800"/>
                <a:gd name="connsiteY0" fmla="*/ 152400 h 304800"/>
                <a:gd name="connsiteX1" fmla="*/ 152400 w 304800"/>
                <a:gd name="connsiteY1" fmla="*/ 304800 h 304800"/>
                <a:gd name="connsiteX2" fmla="*/ 0 w 304800"/>
                <a:gd name="connsiteY2" fmla="*/ 152400 h 304800"/>
                <a:gd name="connsiteX3" fmla="*/ 152400 w 304800"/>
                <a:gd name="connsiteY3" fmla="*/ 0 h 304800"/>
                <a:gd name="connsiteX4" fmla="*/ 304800 w 304800"/>
                <a:gd name="connsiteY4" fmla="*/ 1524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304800">
                  <a:moveTo>
                    <a:pt x="304800" y="152400"/>
                  </a:moveTo>
                  <a:cubicBezTo>
                    <a:pt x="304800" y="236568"/>
                    <a:pt x="236568" y="304800"/>
                    <a:pt x="152400" y="304800"/>
                  </a:cubicBezTo>
                  <a:cubicBezTo>
                    <a:pt x="68232" y="304800"/>
                    <a:pt x="0" y="236568"/>
                    <a:pt x="0" y="152400"/>
                  </a:cubicBezTo>
                  <a:cubicBezTo>
                    <a:pt x="0" y="68232"/>
                    <a:pt x="68232" y="0"/>
                    <a:pt x="152400" y="0"/>
                  </a:cubicBezTo>
                  <a:cubicBezTo>
                    <a:pt x="236568" y="0"/>
                    <a:pt x="304800" y="68232"/>
                    <a:pt x="304800" y="1524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A1E6A64-80C5-42A1-893C-44A706C26CB0}"/>
                </a:ext>
              </a:extLst>
            </p:cNvPr>
            <p:cNvSpPr/>
            <p:nvPr/>
          </p:nvSpPr>
          <p:spPr>
            <a:xfrm>
              <a:off x="2864480" y="3291531"/>
              <a:ext cx="609600" cy="304800"/>
            </a:xfrm>
            <a:custGeom>
              <a:avLst/>
              <a:gdLst>
                <a:gd name="connsiteX0" fmla="*/ 609600 w 609600"/>
                <a:gd name="connsiteY0" fmla="*/ 304800 h 304800"/>
                <a:gd name="connsiteX1" fmla="*/ 609600 w 609600"/>
                <a:gd name="connsiteY1" fmla="*/ 152400 h 304800"/>
                <a:gd name="connsiteX2" fmla="*/ 579120 w 609600"/>
                <a:gd name="connsiteY2" fmla="*/ 91440 h 304800"/>
                <a:gd name="connsiteX3" fmla="*/ 430530 w 609600"/>
                <a:gd name="connsiteY3" fmla="*/ 19050 h 304800"/>
                <a:gd name="connsiteX4" fmla="*/ 304800 w 609600"/>
                <a:gd name="connsiteY4" fmla="*/ 0 h 304800"/>
                <a:gd name="connsiteX5" fmla="*/ 179070 w 609600"/>
                <a:gd name="connsiteY5" fmla="*/ 19050 h 304800"/>
                <a:gd name="connsiteX6" fmla="*/ 30480 w 609600"/>
                <a:gd name="connsiteY6" fmla="*/ 91440 h 304800"/>
                <a:gd name="connsiteX7" fmla="*/ 0 w 609600"/>
                <a:gd name="connsiteY7" fmla="*/ 152400 h 304800"/>
                <a:gd name="connsiteX8" fmla="*/ 0 w 609600"/>
                <a:gd name="connsiteY8" fmla="*/ 304800 h 304800"/>
                <a:gd name="connsiteX9" fmla="*/ 609600 w 609600"/>
                <a:gd name="connsiteY9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304800">
                  <a:moveTo>
                    <a:pt x="609600" y="304800"/>
                  </a:moveTo>
                  <a:lnTo>
                    <a:pt x="609600" y="152400"/>
                  </a:lnTo>
                  <a:cubicBezTo>
                    <a:pt x="609600" y="129540"/>
                    <a:pt x="598170" y="106680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92430" y="7620"/>
                    <a:pt x="350520" y="0"/>
                    <a:pt x="304800" y="0"/>
                  </a:cubicBezTo>
                  <a:cubicBezTo>
                    <a:pt x="262890" y="0"/>
                    <a:pt x="220980" y="7620"/>
                    <a:pt x="179070" y="19050"/>
                  </a:cubicBezTo>
                  <a:cubicBezTo>
                    <a:pt x="125730" y="34290"/>
                    <a:pt x="72390" y="60960"/>
                    <a:pt x="30480" y="91440"/>
                  </a:cubicBezTo>
                  <a:cubicBezTo>
                    <a:pt x="11430" y="106680"/>
                    <a:pt x="0" y="129540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1" name="Рисунок 20" descr="Пользователь">
            <a:extLst>
              <a:ext uri="{FF2B5EF4-FFF2-40B4-BE49-F238E27FC236}">
                <a16:creationId xmlns:a16="http://schemas.microsoft.com/office/drawing/2014/main" id="{0AEDAB17-8CD9-4166-AA86-41CC8C694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2480" y="2944422"/>
            <a:ext cx="914400" cy="914400"/>
          </a:xfrm>
          <a:prstGeom prst="rect">
            <a:avLst/>
          </a:prstGeom>
        </p:spPr>
      </p:pic>
      <p:pic>
        <p:nvPicPr>
          <p:cNvPr id="22" name="Рисунок 21" descr="Пользователь">
            <a:extLst>
              <a:ext uri="{FF2B5EF4-FFF2-40B4-BE49-F238E27FC236}">
                <a16:creationId xmlns:a16="http://schemas.microsoft.com/office/drawing/2014/main" id="{FF38CFE8-82DC-470A-A536-AAB3A15F6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9853" y="2944422"/>
            <a:ext cx="914400" cy="914400"/>
          </a:xfrm>
          <a:prstGeom prst="rect">
            <a:avLst/>
          </a:prstGeom>
        </p:spPr>
      </p:pic>
      <p:pic>
        <p:nvPicPr>
          <p:cNvPr id="23" name="Рисунок 22" descr="Пользователь">
            <a:extLst>
              <a:ext uri="{FF2B5EF4-FFF2-40B4-BE49-F238E27FC236}">
                <a16:creationId xmlns:a16="http://schemas.microsoft.com/office/drawing/2014/main" id="{94A67505-3474-491B-9A8A-C276F0026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9853" y="1934886"/>
            <a:ext cx="914400" cy="914400"/>
          </a:xfrm>
          <a:prstGeom prst="rect">
            <a:avLst/>
          </a:prstGeom>
        </p:spPr>
      </p:pic>
      <p:pic>
        <p:nvPicPr>
          <p:cNvPr id="24" name="Рисунок 23" descr="Пользователь">
            <a:extLst>
              <a:ext uri="{FF2B5EF4-FFF2-40B4-BE49-F238E27FC236}">
                <a16:creationId xmlns:a16="http://schemas.microsoft.com/office/drawing/2014/main" id="{33A352CE-84D8-4F95-8496-0F921489A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5740" y="2944422"/>
            <a:ext cx="914400" cy="914400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99BA549-8C1B-4980-A8A2-1B2320434B18}"/>
              </a:ext>
            </a:extLst>
          </p:cNvPr>
          <p:cNvCxnSpPr/>
          <p:nvPr/>
        </p:nvCxnSpPr>
        <p:spPr>
          <a:xfrm>
            <a:off x="1156731" y="2909503"/>
            <a:ext cx="2034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19A89F7-C7F5-4A66-80B8-F81C1868CEFE}"/>
              </a:ext>
            </a:extLst>
          </p:cNvPr>
          <p:cNvCxnSpPr>
            <a:cxnSpLocks/>
          </p:cNvCxnSpPr>
          <p:nvPr/>
        </p:nvCxnSpPr>
        <p:spPr>
          <a:xfrm flipV="1">
            <a:off x="2100649" y="2726724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132A7A4-9261-4A5F-A43E-BAE2FC6D1667}"/>
              </a:ext>
            </a:extLst>
          </p:cNvPr>
          <p:cNvCxnSpPr>
            <a:cxnSpLocks/>
          </p:cNvCxnSpPr>
          <p:nvPr/>
        </p:nvCxnSpPr>
        <p:spPr>
          <a:xfrm flipV="1">
            <a:off x="1156731" y="2906670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2A1D77E-2B97-4BF7-A0CF-8A266076CB4B}"/>
              </a:ext>
            </a:extLst>
          </p:cNvPr>
          <p:cNvCxnSpPr>
            <a:cxnSpLocks/>
          </p:cNvCxnSpPr>
          <p:nvPr/>
        </p:nvCxnSpPr>
        <p:spPr>
          <a:xfrm flipV="1">
            <a:off x="2100354" y="2906670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E0135C0-9CB0-4133-AC15-25C14CBECFDB}"/>
              </a:ext>
            </a:extLst>
          </p:cNvPr>
          <p:cNvCxnSpPr>
            <a:cxnSpLocks/>
          </p:cNvCxnSpPr>
          <p:nvPr/>
        </p:nvCxnSpPr>
        <p:spPr>
          <a:xfrm flipV="1">
            <a:off x="3191476" y="2911305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66B49EA-7B66-4470-8A7C-94E592543269}"/>
              </a:ext>
            </a:extLst>
          </p:cNvPr>
          <p:cNvCxnSpPr/>
          <p:nvPr/>
        </p:nvCxnSpPr>
        <p:spPr>
          <a:xfrm>
            <a:off x="6443822" y="2909503"/>
            <a:ext cx="2034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AE38B87-97E8-4D80-94D7-9927A56CB059}"/>
              </a:ext>
            </a:extLst>
          </p:cNvPr>
          <p:cNvCxnSpPr>
            <a:cxnSpLocks/>
          </p:cNvCxnSpPr>
          <p:nvPr/>
        </p:nvCxnSpPr>
        <p:spPr>
          <a:xfrm flipV="1">
            <a:off x="7387740" y="2726724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A1A89DC-F626-4C6B-949D-404F9F882D59}"/>
              </a:ext>
            </a:extLst>
          </p:cNvPr>
          <p:cNvCxnSpPr>
            <a:cxnSpLocks/>
          </p:cNvCxnSpPr>
          <p:nvPr/>
        </p:nvCxnSpPr>
        <p:spPr>
          <a:xfrm flipV="1">
            <a:off x="6443822" y="2906670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DED0A5E-6418-4E71-82C7-31413F1FD915}"/>
              </a:ext>
            </a:extLst>
          </p:cNvPr>
          <p:cNvCxnSpPr>
            <a:cxnSpLocks/>
          </p:cNvCxnSpPr>
          <p:nvPr/>
        </p:nvCxnSpPr>
        <p:spPr>
          <a:xfrm flipV="1">
            <a:off x="7387445" y="2906670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8C141A8-7C49-4A23-AD47-69051A384333}"/>
              </a:ext>
            </a:extLst>
          </p:cNvPr>
          <p:cNvCxnSpPr>
            <a:cxnSpLocks/>
          </p:cNvCxnSpPr>
          <p:nvPr/>
        </p:nvCxnSpPr>
        <p:spPr>
          <a:xfrm flipV="1">
            <a:off x="8478567" y="2911305"/>
            <a:ext cx="1" cy="17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 descr="Мозговой штурм группы">
            <a:extLst>
              <a:ext uri="{FF2B5EF4-FFF2-40B4-BE49-F238E27FC236}">
                <a16:creationId xmlns:a16="http://schemas.microsoft.com/office/drawing/2014/main" id="{80905E55-8B9A-428F-B0D1-6FA52E3AF4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21321" y="4431713"/>
            <a:ext cx="1440372" cy="144037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A09E837-B53E-492B-82C9-2F7DED3D6E9F}"/>
              </a:ext>
            </a:extLst>
          </p:cNvPr>
          <p:cNvSpPr txBox="1"/>
          <p:nvPr/>
        </p:nvSpPr>
        <p:spPr>
          <a:xfrm>
            <a:off x="4574572" y="5750269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>
                <a:solidFill>
                  <a:srgbClr val="FF0000"/>
                </a:solidFill>
              </a:rPr>
              <a:t>Минцифра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17717015-6B5D-4C77-B51B-53A95629302E}"/>
              </a:ext>
            </a:extLst>
          </p:cNvPr>
          <p:cNvCxnSpPr/>
          <p:nvPr/>
        </p:nvCxnSpPr>
        <p:spPr>
          <a:xfrm flipH="1">
            <a:off x="5410200" y="3886200"/>
            <a:ext cx="685800" cy="6934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92579B24-E028-4839-985A-431349133131}"/>
              </a:ext>
            </a:extLst>
          </p:cNvPr>
          <p:cNvCxnSpPr>
            <a:cxnSpLocks/>
          </p:cNvCxnSpPr>
          <p:nvPr/>
        </p:nvCxnSpPr>
        <p:spPr>
          <a:xfrm>
            <a:off x="3909060" y="3936027"/>
            <a:ext cx="932872" cy="64359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 descr="Книги">
            <a:extLst>
              <a:ext uri="{FF2B5EF4-FFF2-40B4-BE49-F238E27FC236}">
                <a16:creationId xmlns:a16="http://schemas.microsoft.com/office/drawing/2014/main" id="{68C7F53E-759C-46AD-B2B2-26D353D3C5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5776171" y="5463009"/>
            <a:ext cx="338555" cy="338555"/>
          </a:xfrm>
          <a:prstGeom prst="rect">
            <a:avLst/>
          </a:prstGeom>
        </p:spPr>
      </p:pic>
      <p:pic>
        <p:nvPicPr>
          <p:cNvPr id="52" name="Рисунок 51" descr="Светофор">
            <a:extLst>
              <a:ext uri="{FF2B5EF4-FFF2-40B4-BE49-F238E27FC236}">
                <a16:creationId xmlns:a16="http://schemas.microsoft.com/office/drawing/2014/main" id="{EE3F294D-DA58-4AF0-A0B4-201C791192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76171" y="5125133"/>
            <a:ext cx="338555" cy="338555"/>
          </a:xfrm>
          <a:prstGeom prst="rect">
            <a:avLst/>
          </a:prstGeom>
        </p:spPr>
      </p:pic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64C3618A-2A90-4417-B80F-39B8BE004783}"/>
              </a:ext>
            </a:extLst>
          </p:cNvPr>
          <p:cNvCxnSpPr>
            <a:cxnSpLocks/>
          </p:cNvCxnSpPr>
          <p:nvPr/>
        </p:nvCxnSpPr>
        <p:spPr>
          <a:xfrm>
            <a:off x="3811834" y="3548323"/>
            <a:ext cx="213361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B8166C2-73B9-4D58-B28A-92DA9CAA95BA}"/>
              </a:ext>
            </a:extLst>
          </p:cNvPr>
          <p:cNvSpPr txBox="1"/>
          <p:nvPr/>
        </p:nvSpPr>
        <p:spPr>
          <a:xfrm>
            <a:off x="3630547" y="2908001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РЦТ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1FF224-0B7F-41D6-9B93-3BCCF6115EB2}"/>
              </a:ext>
            </a:extLst>
          </p:cNvPr>
          <p:cNvSpPr txBox="1"/>
          <p:nvPr/>
        </p:nvSpPr>
        <p:spPr>
          <a:xfrm>
            <a:off x="5228279" y="2908001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РЦТ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0C921D-77FB-4462-B429-2B9899B5F2A7}"/>
              </a:ext>
            </a:extLst>
          </p:cNvPr>
          <p:cNvSpPr txBox="1"/>
          <p:nvPr/>
        </p:nvSpPr>
        <p:spPr>
          <a:xfrm>
            <a:off x="256348" y="2238509"/>
            <a:ext cx="13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РОИВ/ОМСУ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7DAC2-AD43-4EC8-B094-1684E90679CA}"/>
              </a:ext>
            </a:extLst>
          </p:cNvPr>
          <p:cNvSpPr txBox="1"/>
          <p:nvPr/>
        </p:nvSpPr>
        <p:spPr>
          <a:xfrm>
            <a:off x="7844253" y="2238509"/>
            <a:ext cx="13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РОИВ/ОМСУ</a:t>
            </a:r>
          </a:p>
        </p:txBody>
      </p:sp>
    </p:spTree>
    <p:extLst>
      <p:ext uri="{BB962C8B-B14F-4D97-AF65-F5344CB8AC3E}">
        <p14:creationId xmlns:p14="http://schemas.microsoft.com/office/powerpoint/2010/main" val="409563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8A289-CCF5-4D1D-AC8D-C461756E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4" y="304800"/>
            <a:ext cx="8596668" cy="731520"/>
          </a:xfrm>
        </p:spPr>
        <p:txBody>
          <a:bodyPr/>
          <a:lstStyle/>
          <a:p>
            <a:r>
              <a:rPr lang="ru-RU" dirty="0"/>
              <a:t>Координация ИКТ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6EC2CD-8B25-4439-ABCF-1C682877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AB88D7C-081B-42BD-8127-D08640DE4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1149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60DC8C84-0251-4631-9D64-8E59FFB9A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141" y="3804315"/>
            <a:ext cx="340920" cy="340920"/>
          </a:xfrm>
          <a:prstGeom prst="rect">
            <a:avLst/>
          </a:prstGeom>
        </p:spPr>
      </p:pic>
      <p:pic>
        <p:nvPicPr>
          <p:cNvPr id="13" name="Рисунок 12" descr="База данных">
            <a:extLst>
              <a:ext uri="{FF2B5EF4-FFF2-40B4-BE49-F238E27FC236}">
                <a16:creationId xmlns:a16="http://schemas.microsoft.com/office/drawing/2014/main" id="{6CA08B5E-6C08-4D77-9413-7BBD0CF779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9140" y="3208486"/>
            <a:ext cx="340920" cy="340920"/>
          </a:xfrm>
          <a:prstGeom prst="rect">
            <a:avLst/>
          </a:prstGeom>
        </p:spPr>
      </p:pic>
      <p:pic>
        <p:nvPicPr>
          <p:cNvPr id="15" name="Рисунок 14" descr="Подключения">
            <a:extLst>
              <a:ext uri="{FF2B5EF4-FFF2-40B4-BE49-F238E27FC236}">
                <a16:creationId xmlns:a16="http://schemas.microsoft.com/office/drawing/2014/main" id="{9555FDE1-F3A0-48D9-B90E-43B88A1CE1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9140" y="2695966"/>
            <a:ext cx="341340" cy="341340"/>
          </a:xfrm>
          <a:prstGeom prst="rect">
            <a:avLst/>
          </a:prstGeom>
        </p:spPr>
      </p:pic>
      <p:pic>
        <p:nvPicPr>
          <p:cNvPr id="17" name="Рисунок 16" descr="Фрагменты головоломки">
            <a:extLst>
              <a:ext uri="{FF2B5EF4-FFF2-40B4-BE49-F238E27FC236}">
                <a16:creationId xmlns:a16="http://schemas.microsoft.com/office/drawing/2014/main" id="{119EF970-249B-4B36-B510-73F68CC18A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9140" y="2148840"/>
            <a:ext cx="340920" cy="3409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09F9C2-1871-4523-8FAF-65C0C572CC95}"/>
              </a:ext>
            </a:extLst>
          </p:cNvPr>
          <p:cNvSpPr txBox="1"/>
          <p:nvPr/>
        </p:nvSpPr>
        <p:spPr>
          <a:xfrm>
            <a:off x="963150" y="2108368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Координация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A77206-FDE2-491A-89DF-D8176AA4E4D2}"/>
              </a:ext>
            </a:extLst>
          </p:cNvPr>
          <p:cNvSpPr txBox="1"/>
          <p:nvPr/>
        </p:nvSpPr>
        <p:spPr>
          <a:xfrm>
            <a:off x="954733" y="2643928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Реинжиниринг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C93C95-D72A-4F0D-B797-B562F5800E2D}"/>
              </a:ext>
            </a:extLst>
          </p:cNvPr>
          <p:cNvSpPr txBox="1"/>
          <p:nvPr/>
        </p:nvSpPr>
        <p:spPr>
          <a:xfrm>
            <a:off x="974761" y="316603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Данные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DAC61B-5B31-4DD2-B8D1-F41736028B4E}"/>
              </a:ext>
            </a:extLst>
          </p:cNvPr>
          <p:cNvSpPr txBox="1"/>
          <p:nvPr/>
        </p:nvSpPr>
        <p:spPr>
          <a:xfrm>
            <a:off x="989863" y="3839016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Анализ и прогнозирование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0345E3-1052-4678-BC5F-90DFD2B12900}"/>
              </a:ext>
            </a:extLst>
          </p:cNvPr>
          <p:cNvSpPr txBox="1"/>
          <p:nvPr/>
        </p:nvSpPr>
        <p:spPr>
          <a:xfrm>
            <a:off x="967709" y="4375861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Реестр ИС/мероприятий</a:t>
            </a:r>
          </a:p>
        </p:txBody>
      </p:sp>
      <p:pic>
        <p:nvPicPr>
          <p:cNvPr id="24" name="Рисунок 23" descr="Контрольный список">
            <a:extLst>
              <a:ext uri="{FF2B5EF4-FFF2-40B4-BE49-F238E27FC236}">
                <a16:creationId xmlns:a16="http://schemas.microsoft.com/office/drawing/2014/main" id="{525912FC-A0C6-43FC-B531-2C32F6EC43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9140" y="4340460"/>
            <a:ext cx="340920" cy="3409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843C53F-E2D9-47EC-9D2D-1EC7C7AC0EAA}"/>
              </a:ext>
            </a:extLst>
          </p:cNvPr>
          <p:cNvSpPr txBox="1"/>
          <p:nvPr/>
        </p:nvSpPr>
        <p:spPr>
          <a:xfrm>
            <a:off x="1046340" y="4911460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Маркировка финансов</a:t>
            </a:r>
          </a:p>
        </p:txBody>
      </p:sp>
      <p:pic>
        <p:nvPicPr>
          <p:cNvPr id="27" name="Рисунок 26" descr="Монеты">
            <a:extLst>
              <a:ext uri="{FF2B5EF4-FFF2-40B4-BE49-F238E27FC236}">
                <a16:creationId xmlns:a16="http://schemas.microsoft.com/office/drawing/2014/main" id="{C473CCFD-6F6E-4E5F-98C5-859F0B29F7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9140" y="4856983"/>
            <a:ext cx="340920" cy="3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0010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780</TotalTime>
  <Words>516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IBM Plex Sans</vt:lpstr>
      <vt:lpstr>Roboto</vt:lpstr>
      <vt:lpstr>Times New Roman</vt:lpstr>
      <vt:lpstr>Trebuchet MS</vt:lpstr>
      <vt:lpstr>Wingdings 3</vt:lpstr>
      <vt:lpstr>Аспект</vt:lpstr>
      <vt:lpstr>Презентация PowerPoint</vt:lpstr>
      <vt:lpstr>РЦТ (CDO)</vt:lpstr>
      <vt:lpstr>5 отличий CDO от CIO</vt:lpstr>
      <vt:lpstr>Агенты цифровых изменений</vt:lpstr>
      <vt:lpstr>Как стать РЦТ</vt:lpstr>
      <vt:lpstr>Обучение РЦТ</vt:lpstr>
      <vt:lpstr>РЦТ – маг/волшебник</vt:lpstr>
      <vt:lpstr>Взаимодействие РЦТ</vt:lpstr>
      <vt:lpstr>Координация ИКТ</vt:lpstr>
      <vt:lpstr>Презентация PowerPoint</vt:lpstr>
      <vt:lpstr>Единая шкала оценки цифровой зрелости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Badruttin Magomedov</dc:creator>
  <cp:lastModifiedBy>badruttin</cp:lastModifiedBy>
  <cp:revision>69</cp:revision>
  <dcterms:created xsi:type="dcterms:W3CDTF">2021-12-18T08:25:40Z</dcterms:created>
  <dcterms:modified xsi:type="dcterms:W3CDTF">2022-10-19T06:07:55Z</dcterms:modified>
</cp:coreProperties>
</file>