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628" r:id="rId3"/>
    <p:sldId id="534" r:id="rId4"/>
    <p:sldId id="630" r:id="rId5"/>
    <p:sldId id="608" r:id="rId6"/>
    <p:sldId id="633" r:id="rId7"/>
    <p:sldId id="629" r:id="rId8"/>
    <p:sldId id="607" r:id="rId9"/>
    <p:sldId id="631" r:id="rId10"/>
    <p:sldId id="616" r:id="rId11"/>
    <p:sldId id="611" r:id="rId12"/>
    <p:sldId id="632" r:id="rId13"/>
    <p:sldId id="612" r:id="rId14"/>
    <p:sldId id="573" r:id="rId15"/>
    <p:sldId id="615" r:id="rId16"/>
    <p:sldId id="621" r:id="rId17"/>
    <p:sldId id="619" r:id="rId18"/>
    <p:sldId id="575" r:id="rId19"/>
    <p:sldId id="617" r:id="rId20"/>
    <p:sldId id="552" r:id="rId21"/>
    <p:sldId id="558" r:id="rId22"/>
    <p:sldId id="582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3" orient="horz" pos="2115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7151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7" orient="horz" pos="4110" userDrawn="1">
          <p15:clr>
            <a:srgbClr val="A4A3A4"/>
          </p15:clr>
        </p15:guide>
        <p15:guide id="8" pos="52" userDrawn="1">
          <p15:clr>
            <a:srgbClr val="A4A3A4"/>
          </p15:clr>
        </p15:guide>
        <p15:guide id="9" pos="1459" userDrawn="1">
          <p15:clr>
            <a:srgbClr val="A4A3A4"/>
          </p15:clr>
        </p15:guide>
        <p15:guide id="12" orient="horz" pos="981" userDrawn="1">
          <p15:clr>
            <a:srgbClr val="A4A3A4"/>
          </p15:clr>
        </p15:guide>
        <p15:guide id="13" pos="3976" userDrawn="1">
          <p15:clr>
            <a:srgbClr val="A4A3A4"/>
          </p15:clr>
        </p15:guide>
        <p15:guide id="16" orient="horz" pos="3952" userDrawn="1">
          <p15:clr>
            <a:srgbClr val="A4A3A4"/>
          </p15:clr>
        </p15:guide>
        <p15:guide id="17" orient="horz" pos="1570" userDrawn="1">
          <p15:clr>
            <a:srgbClr val="A4A3A4"/>
          </p15:clr>
        </p15:guide>
        <p15:guide id="18" orient="horz" pos="1638" userDrawn="1">
          <p15:clr>
            <a:srgbClr val="A4A3A4"/>
          </p15:clr>
        </p15:guide>
        <p15:guide id="19" pos="2343" userDrawn="1">
          <p15:clr>
            <a:srgbClr val="A4A3A4"/>
          </p15:clr>
        </p15:guide>
        <p15:guide id="20" pos="422" userDrawn="1">
          <p15:clr>
            <a:srgbClr val="A4A3A4"/>
          </p15:clr>
        </p15:guide>
        <p15:guide id="21" pos="1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дков Евгений Викторович" initials="СЕВ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DA5"/>
    <a:srgbClr val="F2F2F2"/>
    <a:srgbClr val="2E75B6"/>
    <a:srgbClr val="C3C7CA"/>
    <a:srgbClr val="CBD0D3"/>
    <a:srgbClr val="CFCFCF"/>
    <a:srgbClr val="5B9BD5"/>
    <a:srgbClr val="0071C1"/>
    <a:srgbClr val="001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5" autoAdjust="0"/>
    <p:restoredTop sz="95782" autoAdjust="0"/>
  </p:normalViewPr>
  <p:slideViewPr>
    <p:cSldViewPr snapToGrid="0" showGuides="1">
      <p:cViewPr varScale="1">
        <p:scale>
          <a:sx n="81" d="100"/>
          <a:sy n="81" d="100"/>
        </p:scale>
        <p:origin x="102" y="456"/>
      </p:cViewPr>
      <p:guideLst>
        <p:guide orient="horz" pos="2659"/>
        <p:guide orient="horz" pos="2115"/>
        <p:guide pos="529"/>
        <p:guide pos="7151"/>
        <p:guide orient="horz" pos="232"/>
        <p:guide orient="horz" pos="4110"/>
        <p:guide pos="52"/>
        <p:guide pos="1459"/>
        <p:guide orient="horz" pos="981"/>
        <p:guide pos="3976"/>
        <p:guide orient="horz" pos="3952"/>
        <p:guide orient="horz" pos="1570"/>
        <p:guide orient="horz" pos="1638"/>
        <p:guide pos="2343"/>
        <p:guide pos="422"/>
        <p:guide pos="1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69215803068164E-2"/>
          <c:y val="8.3316616429834137E-2"/>
          <c:w val="0.42267765396404899"/>
          <c:h val="0.68830784397712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8C8-428D-AA99-629B11D30E8E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C8-428D-AA99-629B11D30E8E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8C8-428D-AA99-629B11D30E8E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C8-428D-AA99-629B11D30E8E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8C8-428D-AA99-629B11D30E8E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8C8-428D-AA99-629B11D30E8E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C8-428D-AA99-629B11D30E8E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C8-428D-AA99-629B11D30E8E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C8-428D-AA99-629B11D30E8E}"/>
              </c:ext>
            </c:extLst>
          </c:dPt>
          <c:dLbls>
            <c:dLbl>
              <c:idx val="0"/>
              <c:layout>
                <c:manualLayout>
                  <c:x val="7.3402018674507089E-2"/>
                  <c:y val="-6.09374962513843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C8-428D-AA99-629B11D30E8E}"/>
                </c:ext>
              </c:extLst>
            </c:dLbl>
            <c:dLbl>
              <c:idx val="1"/>
              <c:layout>
                <c:manualLayout>
                  <c:x val="0.11370116618207962"/>
                  <c:y val="-7.03124956746742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C8-428D-AA99-629B11D30E8E}"/>
                </c:ext>
              </c:extLst>
            </c:dLbl>
            <c:dLbl>
              <c:idx val="2"/>
              <c:layout>
                <c:manualLayout>
                  <c:x val="0.1295329741314831"/>
                  <c:y val="4.21874974048044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C8-428D-AA99-629B11D30E8E}"/>
                </c:ext>
              </c:extLst>
            </c:dLbl>
            <c:dLbl>
              <c:idx val="3"/>
              <c:layout>
                <c:manualLayout>
                  <c:x val="0.11801893198646234"/>
                  <c:y val="7.49999953863190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C8-428D-AA99-629B11D30E8E}"/>
                </c:ext>
              </c:extLst>
            </c:dLbl>
            <c:dLbl>
              <c:idx val="4"/>
              <c:layout>
                <c:manualLayout>
                  <c:x val="0.10506563457331408"/>
                  <c:y val="0.124218742358591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C8-428D-AA99-629B11D30E8E}"/>
                </c:ext>
              </c:extLst>
            </c:dLbl>
            <c:dLbl>
              <c:idx val="5"/>
              <c:layout>
                <c:manualLayout>
                  <c:x val="4.3177658043827706E-2"/>
                  <c:y val="0.142968741205170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C8-428D-AA99-629B11D30E8E}"/>
                </c:ext>
              </c:extLst>
            </c:dLbl>
            <c:dLbl>
              <c:idx val="6"/>
              <c:layout>
                <c:manualLayout>
                  <c:x val="-2.7345850094424237E-2"/>
                  <c:y val="0.138281241493525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C8-428D-AA99-629B11D30E8E}"/>
                </c:ext>
              </c:extLst>
            </c:dLbl>
            <c:dLbl>
              <c:idx val="7"/>
              <c:layout>
                <c:manualLayout>
                  <c:x val="-0.10362637930518649"/>
                  <c:y val="3.5156247837337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C8-428D-AA99-629B11D30E8E}"/>
                </c:ext>
              </c:extLst>
            </c:dLbl>
            <c:dLbl>
              <c:idx val="8"/>
              <c:layout>
                <c:manualLayout>
                  <c:x val="-5.6130955456976037E-2"/>
                  <c:y val="-9.37499942328989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C8-428D-AA99-629B11D30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Госучреждения</c:v>
                </c:pt>
                <c:pt idx="1">
                  <c:v>Медицинские учреждения</c:v>
                </c:pt>
                <c:pt idx="2">
                  <c:v>Промышленность</c:v>
                </c:pt>
                <c:pt idx="3">
                  <c:v>Наука и образование</c:v>
                </c:pt>
                <c:pt idx="4">
                  <c:v>СМИ</c:v>
                </c:pt>
                <c:pt idx="5">
                  <c:v>Сфера услуг</c:v>
                </c:pt>
                <c:pt idx="6">
                  <c:v>IT-компании</c:v>
                </c:pt>
                <c:pt idx="7">
                  <c:v>Другие</c:v>
                </c:pt>
                <c:pt idx="8">
                  <c:v>Без привязки к отрасли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</c:v>
                </c:pt>
                <c:pt idx="1">
                  <c:v>11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24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8-428D-AA99-629B11D30E8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4259506564364"/>
          <c:y val="0.1096286226852471"/>
          <c:w val="0.30200924568518073"/>
          <c:h val="0.5364651490855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93C2A3B-540C-414C-91C0-AB511F80B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17BFD4-8B69-4EDC-AEF5-8BB458B632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3A418-84D8-4408-975E-64AC86523E18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9FE6C7-3B32-44A9-8CF5-5BEBA7AD4E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AF3355-C423-481B-91B3-9531F5862D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84373-29C7-4303-86CB-0744750770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2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5AB74-A5A9-4EDF-A21B-811BBAC74830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4785-6654-4E5A-B959-3B884C4C0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3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0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7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7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7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9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18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28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12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14785-6654-4E5A-B959-3B884C4C0A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4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6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0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4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2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6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181D-CA7E-43E7-B176-A7952865E33C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44AF-C046-42D9-BB07-ABA06E10B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8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7512B8-DA04-49EF-976D-DA4AE5B6D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2" b="3358"/>
          <a:stretch/>
        </p:blipFill>
        <p:spPr>
          <a:xfrm flipH="1">
            <a:off x="1" y="0"/>
            <a:ext cx="12191996" cy="685800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009767" y="1915287"/>
            <a:ext cx="6939296" cy="3027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безопасность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B7E7574-5105-4FB5-8F73-DFCC58FE41A9}"/>
              </a:ext>
            </a:extLst>
          </p:cNvPr>
          <p:cNvCxnSpPr>
            <a:cxnSpLocks/>
          </p:cNvCxnSpPr>
          <p:nvPr/>
        </p:nvCxnSpPr>
        <p:spPr>
          <a:xfrm rot="5400000">
            <a:off x="-994739" y="1656386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021DCB-169B-4ED8-8195-A687F0D1D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9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7">
            <a:extLst>
              <a:ext uri="{FF2B5EF4-FFF2-40B4-BE49-F238E27FC236}">
                <a16:creationId xmlns:a16="http://schemas.microsoft.com/office/drawing/2014/main" id="{AEA0FE64-819E-469B-B9C0-FEF3BAC68A24}"/>
              </a:ext>
            </a:extLst>
          </p:cNvPr>
          <p:cNvSpPr/>
          <p:nvPr/>
        </p:nvSpPr>
        <p:spPr>
          <a:xfrm>
            <a:off x="853649" y="1571852"/>
            <a:ext cx="41187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b="1" dirty="0"/>
          </a:p>
          <a:p>
            <a:r>
              <a:rPr lang="ru-RU" b="1" dirty="0"/>
              <a:t>Проектирование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D28C44-844E-4280-B838-B63A29E493FE}"/>
              </a:ext>
            </a:extLst>
          </p:cNvPr>
          <p:cNvCxnSpPr/>
          <p:nvPr/>
        </p:nvCxnSpPr>
        <p:spPr>
          <a:xfrm>
            <a:off x="852310" y="2396732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бъект 2">
            <a:extLst>
              <a:ext uri="{FF2B5EF4-FFF2-40B4-BE49-F238E27FC236}">
                <a16:creationId xmlns:a16="http://schemas.microsoft.com/office/drawing/2014/main" id="{39637A20-432E-4B8A-B85D-44F4E5683AC5}"/>
              </a:ext>
            </a:extLst>
          </p:cNvPr>
          <p:cNvSpPr txBox="1">
            <a:spLocks/>
          </p:cNvSpPr>
          <p:nvPr/>
        </p:nvSpPr>
        <p:spPr>
          <a:xfrm>
            <a:off x="1711308" y="2651352"/>
            <a:ext cx="4118786" cy="720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Определение субъектов и объектов доступа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9BD931ED-B40A-42D9-ADF9-412180594157}"/>
              </a:ext>
            </a:extLst>
          </p:cNvPr>
          <p:cNvSpPr/>
          <p:nvPr/>
        </p:nvSpPr>
        <p:spPr>
          <a:xfrm>
            <a:off x="1321290" y="3588273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E00EAD0B-5ECD-4F96-87B6-19BC9498CD76}"/>
              </a:ext>
            </a:extLst>
          </p:cNvPr>
          <p:cNvSpPr/>
          <p:nvPr/>
        </p:nvSpPr>
        <p:spPr>
          <a:xfrm>
            <a:off x="1321290" y="4358523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9D6686D-1976-4AA4-A8CC-85DCEC76E572}"/>
              </a:ext>
            </a:extLst>
          </p:cNvPr>
          <p:cNvSpPr/>
          <p:nvPr/>
        </p:nvSpPr>
        <p:spPr>
          <a:xfrm>
            <a:off x="1324260" y="2809827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8" name="Объект 2">
            <a:extLst>
              <a:ext uri="{FF2B5EF4-FFF2-40B4-BE49-F238E27FC236}">
                <a16:creationId xmlns:a16="http://schemas.microsoft.com/office/drawing/2014/main" id="{0CC89A3C-8CC5-439C-B026-02C95C0940DF}"/>
              </a:ext>
            </a:extLst>
          </p:cNvPr>
          <p:cNvSpPr txBox="1">
            <a:spLocks/>
          </p:cNvSpPr>
          <p:nvPr/>
        </p:nvSpPr>
        <p:spPr>
          <a:xfrm>
            <a:off x="1711308" y="3428316"/>
            <a:ext cx="4118786" cy="720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Определение политик управления доступом</a:t>
            </a:r>
          </a:p>
        </p:txBody>
      </p:sp>
      <p:sp>
        <p:nvSpPr>
          <p:cNvPr id="108" name="Объект 2">
            <a:extLst>
              <a:ext uri="{FF2B5EF4-FFF2-40B4-BE49-F238E27FC236}">
                <a16:creationId xmlns:a16="http://schemas.microsoft.com/office/drawing/2014/main" id="{A9BCC59A-7EB2-4D8B-8D96-4DDC59023A9E}"/>
              </a:ext>
            </a:extLst>
          </p:cNvPr>
          <p:cNvSpPr txBox="1">
            <a:spLocks/>
          </p:cNvSpPr>
          <p:nvPr/>
        </p:nvSpPr>
        <p:spPr>
          <a:xfrm>
            <a:off x="1711308" y="4205279"/>
            <a:ext cx="4118786" cy="720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Определение и обоснование организационных и технических мер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423A6EB-23DF-4AEC-825F-1D06CD06A5BE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15656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28AEF8-C4A8-491A-80C5-1A7A9E9C1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93814F5-FE17-4B0F-BD89-F9ABC5511307}"/>
              </a:ext>
            </a:extLst>
          </p:cNvPr>
          <p:cNvSpPr/>
          <p:nvPr/>
        </p:nvSpPr>
        <p:spPr>
          <a:xfrm>
            <a:off x="1321290" y="5116878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3BCB07FB-DEED-41F6-847B-226427E1DA94}"/>
              </a:ext>
            </a:extLst>
          </p:cNvPr>
          <p:cNvSpPr txBox="1">
            <a:spLocks/>
          </p:cNvSpPr>
          <p:nvPr/>
        </p:nvSpPr>
        <p:spPr>
          <a:xfrm>
            <a:off x="1711308" y="4963634"/>
            <a:ext cx="4118786" cy="720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Определение видов и типов средств защиты информации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D75801B1-DD7C-4CF8-BE00-79A53F05388A}"/>
              </a:ext>
            </a:extLst>
          </p:cNvPr>
          <p:cNvSpPr txBox="1">
            <a:spLocks/>
          </p:cNvSpPr>
          <p:nvPr/>
        </p:nvSpPr>
        <p:spPr>
          <a:xfrm>
            <a:off x="6748954" y="2651352"/>
            <a:ext cx="4118786" cy="720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Выбор средств защиты информации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36B1F66-02CF-4539-ACFE-F2181C9E4649}"/>
              </a:ext>
            </a:extLst>
          </p:cNvPr>
          <p:cNvSpPr/>
          <p:nvPr/>
        </p:nvSpPr>
        <p:spPr>
          <a:xfrm>
            <a:off x="6358936" y="3588273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60DD2D9-D154-4201-B735-33A1B9FA30EF}"/>
              </a:ext>
            </a:extLst>
          </p:cNvPr>
          <p:cNvSpPr/>
          <p:nvPr/>
        </p:nvSpPr>
        <p:spPr>
          <a:xfrm>
            <a:off x="6358936" y="4358523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E735B1D-7324-4F21-8F10-43E0EBD126CC}"/>
              </a:ext>
            </a:extLst>
          </p:cNvPr>
          <p:cNvSpPr/>
          <p:nvPr/>
        </p:nvSpPr>
        <p:spPr>
          <a:xfrm>
            <a:off x="6361906" y="2809827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010F5EB1-B446-4251-9FC3-7D18DABBAEB7}"/>
              </a:ext>
            </a:extLst>
          </p:cNvPr>
          <p:cNvSpPr txBox="1">
            <a:spLocks/>
          </p:cNvSpPr>
          <p:nvPr/>
        </p:nvSpPr>
        <p:spPr>
          <a:xfrm>
            <a:off x="6748954" y="3428316"/>
            <a:ext cx="4118786" cy="720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Разработка архитектуры</a:t>
            </a:r>
            <a:r>
              <a:rPr lang="en-US" sz="1600" dirty="0"/>
              <a:t> </a:t>
            </a:r>
            <a:r>
              <a:rPr lang="ru-RU" sz="1600" dirty="0"/>
              <a:t>подсистемы безопасности значимого объекта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7D855B2D-6E14-4F38-9BD0-78A2B0018103}"/>
              </a:ext>
            </a:extLst>
          </p:cNvPr>
          <p:cNvSpPr txBox="1">
            <a:spLocks/>
          </p:cNvSpPr>
          <p:nvPr/>
        </p:nvSpPr>
        <p:spPr>
          <a:xfrm>
            <a:off x="6748954" y="4205279"/>
            <a:ext cx="4118786" cy="720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Определение требований к параметрам настройки программных и программно-аппаратных средств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C7F0638-01B2-4DE4-8B88-1F4AFE7F0461}"/>
              </a:ext>
            </a:extLst>
          </p:cNvPr>
          <p:cNvSpPr/>
          <p:nvPr/>
        </p:nvSpPr>
        <p:spPr>
          <a:xfrm>
            <a:off x="6358936" y="5116878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CE735644-0215-4278-89C0-0AE09E8F8E05}"/>
              </a:ext>
            </a:extLst>
          </p:cNvPr>
          <p:cNvSpPr txBox="1">
            <a:spLocks/>
          </p:cNvSpPr>
          <p:nvPr/>
        </p:nvSpPr>
        <p:spPr>
          <a:xfrm>
            <a:off x="6748954" y="4963634"/>
            <a:ext cx="4118786" cy="720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Определение мер по обеспечению безопасности при взаимодействии с иными объектами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2638C583-1597-4246-AA7D-49F382683C3B}"/>
              </a:ext>
            </a:extLst>
          </p:cNvPr>
          <p:cNvSpPr txBox="1">
            <a:spLocks/>
          </p:cNvSpPr>
          <p:nvPr/>
        </p:nvSpPr>
        <p:spPr>
          <a:xfrm>
            <a:off x="838200" y="390525"/>
            <a:ext cx="9475567" cy="1166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подсистемы безопасности</a:t>
            </a:r>
            <a:endParaRPr lang="ru-RU" sz="1800" b="1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0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7">
            <a:extLst>
              <a:ext uri="{FF2B5EF4-FFF2-40B4-BE49-F238E27FC236}">
                <a16:creationId xmlns:a16="http://schemas.microsoft.com/office/drawing/2014/main" id="{AEA0FE64-819E-469B-B9C0-FEF3BAC68A24}"/>
              </a:ext>
            </a:extLst>
          </p:cNvPr>
          <p:cNvSpPr/>
          <p:nvPr/>
        </p:nvSpPr>
        <p:spPr>
          <a:xfrm>
            <a:off x="853649" y="1557338"/>
            <a:ext cx="411878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b="1" dirty="0"/>
          </a:p>
          <a:p>
            <a:r>
              <a:rPr lang="ru-RU" b="1" dirty="0"/>
              <a:t>Технический проект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ED28C44-844E-4280-B838-B63A29E493FE}"/>
              </a:ext>
            </a:extLst>
          </p:cNvPr>
          <p:cNvCxnSpPr/>
          <p:nvPr/>
        </p:nvCxnSpPr>
        <p:spPr>
          <a:xfrm>
            <a:off x="852310" y="2382218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бъект 2">
            <a:extLst>
              <a:ext uri="{FF2B5EF4-FFF2-40B4-BE49-F238E27FC236}">
                <a16:creationId xmlns:a16="http://schemas.microsoft.com/office/drawing/2014/main" id="{39637A20-432E-4B8A-B85D-44F4E5683AC5}"/>
              </a:ext>
            </a:extLst>
          </p:cNvPr>
          <p:cNvSpPr txBox="1">
            <a:spLocks/>
          </p:cNvSpPr>
          <p:nvPr/>
        </p:nvSpPr>
        <p:spPr>
          <a:xfrm>
            <a:off x="1711308" y="2815773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Ведомость ТП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9BD931ED-B40A-42D9-ADF9-412180594157}"/>
              </a:ext>
            </a:extLst>
          </p:cNvPr>
          <p:cNvSpPr/>
          <p:nvPr/>
        </p:nvSpPr>
        <p:spPr>
          <a:xfrm>
            <a:off x="1321290" y="3752694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9D6686D-1976-4AA4-A8CC-85DCEC76E572}"/>
              </a:ext>
            </a:extLst>
          </p:cNvPr>
          <p:cNvSpPr/>
          <p:nvPr/>
        </p:nvSpPr>
        <p:spPr>
          <a:xfrm>
            <a:off x="1324260" y="2974248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98" name="Объект 2">
            <a:extLst>
              <a:ext uri="{FF2B5EF4-FFF2-40B4-BE49-F238E27FC236}">
                <a16:creationId xmlns:a16="http://schemas.microsoft.com/office/drawing/2014/main" id="{0CC89A3C-8CC5-439C-B026-02C95C0940DF}"/>
              </a:ext>
            </a:extLst>
          </p:cNvPr>
          <p:cNvSpPr txBox="1">
            <a:spLocks/>
          </p:cNvSpPr>
          <p:nvPr/>
        </p:nvSpPr>
        <p:spPr>
          <a:xfrm>
            <a:off x="1711308" y="3592737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Ведомость покупных изделий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A7057B3E-BB4B-4F37-86BE-CD57B8B5D3F8}"/>
              </a:ext>
            </a:extLst>
          </p:cNvPr>
          <p:cNvSpPr txBox="1">
            <a:spLocks/>
          </p:cNvSpPr>
          <p:nvPr/>
        </p:nvSpPr>
        <p:spPr>
          <a:xfrm>
            <a:off x="838200" y="390525"/>
            <a:ext cx="9475567" cy="1166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подсистемы безопасности</a:t>
            </a:r>
            <a:endParaRPr lang="ru-RU" sz="1800" b="1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423A6EB-23DF-4AEC-825F-1D06CD06A5BE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15656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28AEF8-C4A8-491A-80C5-1A7A9E9C1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4736D2DD-1A70-40FE-98A6-0BA90A27E5F6}"/>
              </a:ext>
            </a:extLst>
          </p:cNvPr>
          <p:cNvSpPr txBox="1">
            <a:spLocks/>
          </p:cNvSpPr>
          <p:nvPr/>
        </p:nvSpPr>
        <p:spPr>
          <a:xfrm>
            <a:off x="1711308" y="4353183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Спецификация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2004A2-74F7-4B20-BDB1-F1B03AA32614}"/>
              </a:ext>
            </a:extLst>
          </p:cNvPr>
          <p:cNvSpPr/>
          <p:nvPr/>
        </p:nvSpPr>
        <p:spPr>
          <a:xfrm>
            <a:off x="1321290" y="5290104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A6C66C-0CD4-42FF-B08D-2FD381B949FA}"/>
              </a:ext>
            </a:extLst>
          </p:cNvPr>
          <p:cNvSpPr/>
          <p:nvPr/>
        </p:nvSpPr>
        <p:spPr>
          <a:xfrm>
            <a:off x="1324260" y="4511658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54571B8-3440-40AA-823E-C01D635453C7}"/>
              </a:ext>
            </a:extLst>
          </p:cNvPr>
          <p:cNvSpPr txBox="1">
            <a:spLocks/>
          </p:cNvSpPr>
          <p:nvPr/>
        </p:nvSpPr>
        <p:spPr>
          <a:xfrm>
            <a:off x="1711308" y="5130147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Схема функциональной структуры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6EDBF5A8-EF6B-41A2-8BE2-BD2B23ACD36D}"/>
              </a:ext>
            </a:extLst>
          </p:cNvPr>
          <p:cNvSpPr txBox="1">
            <a:spLocks/>
          </p:cNvSpPr>
          <p:nvPr/>
        </p:nvSpPr>
        <p:spPr>
          <a:xfrm>
            <a:off x="5362453" y="2820030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Схема структурная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22D8230-6641-4E96-ACA4-2D04B76FD11C}"/>
              </a:ext>
            </a:extLst>
          </p:cNvPr>
          <p:cNvSpPr/>
          <p:nvPr/>
        </p:nvSpPr>
        <p:spPr>
          <a:xfrm>
            <a:off x="4972435" y="3756951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DD4B969-8C76-43AA-8339-56BCB5660E14}"/>
              </a:ext>
            </a:extLst>
          </p:cNvPr>
          <p:cNvSpPr/>
          <p:nvPr/>
        </p:nvSpPr>
        <p:spPr>
          <a:xfrm>
            <a:off x="4975405" y="2978505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3CD9E15F-F057-46F2-AF82-743141B8429A}"/>
              </a:ext>
            </a:extLst>
          </p:cNvPr>
          <p:cNvSpPr txBox="1">
            <a:spLocks/>
          </p:cNvSpPr>
          <p:nvPr/>
        </p:nvSpPr>
        <p:spPr>
          <a:xfrm>
            <a:off x="5362453" y="3596994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Программы и методики испытаний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4E8A831C-139D-41D6-A83F-77D1BFCA0EFF}"/>
              </a:ext>
            </a:extLst>
          </p:cNvPr>
          <p:cNvSpPr txBox="1">
            <a:spLocks/>
          </p:cNvSpPr>
          <p:nvPr/>
        </p:nvSpPr>
        <p:spPr>
          <a:xfrm>
            <a:off x="5362453" y="4357440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Перечень кабельных соединение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FFB5CED-A6A5-4549-80BE-5C14FA160EF6}"/>
              </a:ext>
            </a:extLst>
          </p:cNvPr>
          <p:cNvSpPr/>
          <p:nvPr/>
        </p:nvSpPr>
        <p:spPr>
          <a:xfrm>
            <a:off x="4972435" y="5294361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929C88-1282-4F1D-8AC5-1D3D8EF4217E}"/>
              </a:ext>
            </a:extLst>
          </p:cNvPr>
          <p:cNvSpPr/>
          <p:nvPr/>
        </p:nvSpPr>
        <p:spPr>
          <a:xfrm>
            <a:off x="4975405" y="4515915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C04CCF79-A955-44BE-A331-3F3429ABC5E7}"/>
              </a:ext>
            </a:extLst>
          </p:cNvPr>
          <p:cNvSpPr txBox="1">
            <a:spLocks/>
          </p:cNvSpPr>
          <p:nvPr/>
        </p:nvSpPr>
        <p:spPr>
          <a:xfrm>
            <a:off x="5362453" y="5134404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Описание информационного обеспечения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023E7334-6F89-4097-87A4-6322064167DB}"/>
              </a:ext>
            </a:extLst>
          </p:cNvPr>
          <p:cNvSpPr txBox="1">
            <a:spLocks/>
          </p:cNvSpPr>
          <p:nvPr/>
        </p:nvSpPr>
        <p:spPr>
          <a:xfrm>
            <a:off x="9046816" y="2815773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Описание комплекса программных средств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1914CAE-CF2E-47A7-BB0B-BB94C75B56DC}"/>
              </a:ext>
            </a:extLst>
          </p:cNvPr>
          <p:cNvSpPr/>
          <p:nvPr/>
        </p:nvSpPr>
        <p:spPr>
          <a:xfrm>
            <a:off x="8656798" y="3752694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8320FFD-9769-4D4F-AE49-66E4424E90D1}"/>
              </a:ext>
            </a:extLst>
          </p:cNvPr>
          <p:cNvSpPr/>
          <p:nvPr/>
        </p:nvSpPr>
        <p:spPr>
          <a:xfrm>
            <a:off x="8659768" y="2974248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670D8825-D1AD-497A-BF14-7C93E4688168}"/>
              </a:ext>
            </a:extLst>
          </p:cNvPr>
          <p:cNvSpPr txBox="1">
            <a:spLocks/>
          </p:cNvSpPr>
          <p:nvPr/>
        </p:nvSpPr>
        <p:spPr>
          <a:xfrm>
            <a:off x="9046816" y="3592737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Описание комплекса технических средств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CE59FFEE-58DA-48ED-AFED-18D72F35B1D1}"/>
              </a:ext>
            </a:extLst>
          </p:cNvPr>
          <p:cNvSpPr txBox="1">
            <a:spLocks/>
          </p:cNvSpPr>
          <p:nvPr/>
        </p:nvSpPr>
        <p:spPr>
          <a:xfrm>
            <a:off x="9046816" y="4353183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Описание алгоритма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231B944-3A51-4324-AEDF-FD629414DE93}"/>
              </a:ext>
            </a:extLst>
          </p:cNvPr>
          <p:cNvSpPr/>
          <p:nvPr/>
        </p:nvSpPr>
        <p:spPr>
          <a:xfrm>
            <a:off x="8656798" y="5290104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CE92AAB-2493-43D1-8B17-D80644046E0A}"/>
              </a:ext>
            </a:extLst>
          </p:cNvPr>
          <p:cNvSpPr/>
          <p:nvPr/>
        </p:nvSpPr>
        <p:spPr>
          <a:xfrm>
            <a:off x="8659768" y="4511658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B7804E13-5067-4191-842E-7BA5624BF10D}"/>
              </a:ext>
            </a:extLst>
          </p:cNvPr>
          <p:cNvSpPr txBox="1">
            <a:spLocks/>
          </p:cNvSpPr>
          <p:nvPr/>
        </p:nvSpPr>
        <p:spPr>
          <a:xfrm>
            <a:off x="9046816" y="5130147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Описание автоматизируемых функций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910BEB3-719F-4783-A4F0-A19131CAA825}"/>
              </a:ext>
            </a:extLst>
          </p:cNvPr>
          <p:cNvSpPr/>
          <p:nvPr/>
        </p:nvSpPr>
        <p:spPr>
          <a:xfrm>
            <a:off x="4974121" y="6093962"/>
            <a:ext cx="360000" cy="72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8BF64B6A-7391-4F48-938C-374769ACAD24}"/>
              </a:ext>
            </a:extLst>
          </p:cNvPr>
          <p:cNvSpPr txBox="1">
            <a:spLocks/>
          </p:cNvSpPr>
          <p:nvPr/>
        </p:nvSpPr>
        <p:spPr>
          <a:xfrm>
            <a:off x="5364139" y="5934005"/>
            <a:ext cx="2867751" cy="409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Пояснительная записка</a:t>
            </a:r>
          </a:p>
        </p:txBody>
      </p:sp>
    </p:spTree>
    <p:extLst>
      <p:ext uri="{BB962C8B-B14F-4D97-AF65-F5344CB8AC3E}">
        <p14:creationId xmlns:p14="http://schemas.microsoft.com/office/powerpoint/2010/main" val="357294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90526"/>
            <a:ext cx="9475567" cy="82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Стоит помнить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CFD066-2017-4841-896F-75E1903D6988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528045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659C930B-5D2E-4FCB-86CF-7B1F6642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0BA1892-6240-49F7-9CB7-8D56674EFB8D}"/>
              </a:ext>
            </a:extLst>
          </p:cNvPr>
          <p:cNvSpPr/>
          <p:nvPr/>
        </p:nvSpPr>
        <p:spPr>
          <a:xfrm>
            <a:off x="850899" y="1526686"/>
            <a:ext cx="10501314" cy="1368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9D9350-C23E-4F5E-B638-2DC813C7BBA7}"/>
              </a:ext>
            </a:extLst>
          </p:cNvPr>
          <p:cNvSpPr/>
          <p:nvPr/>
        </p:nvSpPr>
        <p:spPr>
          <a:xfrm>
            <a:off x="850899" y="3399433"/>
            <a:ext cx="10501314" cy="1368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6170C99-170C-4A4F-8A9A-A7E9899E1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383" y="3735156"/>
            <a:ext cx="7742518" cy="697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</a:rPr>
              <a:t>А с 1 января 2025 г. полностью запрещается использование иностранного ПО на значимых объектах КИИ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D670424-69FC-42C9-B2B7-275D48DC863E}"/>
              </a:ext>
            </a:extLst>
          </p:cNvPr>
          <p:cNvSpPr txBox="1">
            <a:spLocks/>
          </p:cNvSpPr>
          <p:nvPr/>
        </p:nvSpPr>
        <p:spPr>
          <a:xfrm>
            <a:off x="974555" y="1751473"/>
            <a:ext cx="8017046" cy="919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C00000"/>
                </a:solidFill>
              </a:rPr>
              <a:t>В соответствии с Указом Президента № 166 с 31 марта 2022 г.  заказчики не могут осуществлять закупки иностранного ПО и ПАК в целях использования на значимых объектах КИИ</a:t>
            </a:r>
          </a:p>
        </p:txBody>
      </p:sp>
    </p:spTree>
    <p:extLst>
      <p:ext uri="{BB962C8B-B14F-4D97-AF65-F5344CB8AC3E}">
        <p14:creationId xmlns:p14="http://schemas.microsoft.com/office/powerpoint/2010/main" val="1626549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011FDC2-E360-4E94-A411-D48E868AED1F}"/>
              </a:ext>
            </a:extLst>
          </p:cNvPr>
          <p:cNvSpPr/>
          <p:nvPr/>
        </p:nvSpPr>
        <p:spPr>
          <a:xfrm>
            <a:off x="1302295" y="1903316"/>
            <a:ext cx="2194135" cy="1045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222"/>
          </a:xfrm>
        </p:spPr>
        <p:txBody>
          <a:bodyPr anchor="t"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подсистемы безопасности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06D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СЗИ</a:t>
            </a:r>
            <a:endParaRPr lang="ru-RU" sz="3200" b="1" dirty="0">
              <a:solidFill>
                <a:srgbClr val="306D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EF4DED6-5F4D-4E43-B446-0B56A34C963B}"/>
              </a:ext>
            </a:extLst>
          </p:cNvPr>
          <p:cNvCxnSpPr>
            <a:cxnSpLocks/>
          </p:cNvCxnSpPr>
          <p:nvPr/>
        </p:nvCxnSpPr>
        <p:spPr>
          <a:xfrm rot="5400000">
            <a:off x="-994739" y="1656386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C3E4B3-5A72-4E4E-95DA-672D2E237225}"/>
              </a:ext>
            </a:extLst>
          </p:cNvPr>
          <p:cNvSpPr txBox="1"/>
          <p:nvPr/>
        </p:nvSpPr>
        <p:spPr>
          <a:xfrm>
            <a:off x="1750819" y="2241518"/>
            <a:ext cx="129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СЗИ от НСД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1A8F88-88B6-475E-BAFB-A2DBA6634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29" name="Объект 2">
            <a:extLst>
              <a:ext uri="{FF2B5EF4-FFF2-40B4-BE49-F238E27FC236}">
                <a16:creationId xmlns:a16="http://schemas.microsoft.com/office/drawing/2014/main" id="{10EF4659-6F96-4E89-B3B2-74B63B9917FA}"/>
              </a:ext>
            </a:extLst>
          </p:cNvPr>
          <p:cNvSpPr txBox="1">
            <a:spLocks/>
          </p:cNvSpPr>
          <p:nvPr/>
        </p:nvSpPr>
        <p:spPr>
          <a:xfrm>
            <a:off x="3919083" y="1903316"/>
            <a:ext cx="7398202" cy="1066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1600" b="1" dirty="0">
                <a:solidFill>
                  <a:srgbClr val="306DA5"/>
                </a:solidFill>
              </a:rPr>
              <a:t>ИАФ.1 </a:t>
            </a:r>
            <a:r>
              <a:rPr lang="ru-RU" sz="1600" dirty="0"/>
              <a:t>Идентификация и аутентификация пользователей и инициируемых ими процессов</a:t>
            </a:r>
          </a:p>
          <a:p>
            <a:pPr fontAlgn="t"/>
            <a:r>
              <a:rPr lang="ru-RU" sz="1600" b="1" dirty="0">
                <a:solidFill>
                  <a:srgbClr val="306DA5"/>
                </a:solidFill>
              </a:rPr>
              <a:t>ИАФ.3 </a:t>
            </a:r>
            <a:r>
              <a:rPr lang="ru-RU" sz="1600" dirty="0"/>
              <a:t>Управление идентификаторами</a:t>
            </a:r>
          </a:p>
          <a:p>
            <a:pPr fontAlgn="t"/>
            <a:r>
              <a:rPr lang="ru-RU" sz="1600" b="1" dirty="0">
                <a:solidFill>
                  <a:srgbClr val="306DA5"/>
                </a:solidFill>
              </a:rPr>
              <a:t>ИАФ.4 </a:t>
            </a:r>
            <a:r>
              <a:rPr lang="ru-RU" sz="1600" dirty="0"/>
              <a:t>Управление средствами аутентификации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A3FFDD8-9033-4E67-BCE1-B453DCE9D6CC}"/>
              </a:ext>
            </a:extLst>
          </p:cNvPr>
          <p:cNvCxnSpPr>
            <a:cxnSpLocks/>
          </p:cNvCxnSpPr>
          <p:nvPr/>
        </p:nvCxnSpPr>
        <p:spPr>
          <a:xfrm>
            <a:off x="3853280" y="1919003"/>
            <a:ext cx="0" cy="103004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30D3BE-86E6-4589-9853-16B8E3542161}"/>
              </a:ext>
            </a:extLst>
          </p:cNvPr>
          <p:cNvSpPr/>
          <p:nvPr/>
        </p:nvSpPr>
        <p:spPr>
          <a:xfrm>
            <a:off x="1302295" y="3424594"/>
            <a:ext cx="2194135" cy="1045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6B2F1A-4CAF-4366-93DB-462A5832B931}"/>
              </a:ext>
            </a:extLst>
          </p:cNvPr>
          <p:cNvSpPr txBox="1"/>
          <p:nvPr/>
        </p:nvSpPr>
        <p:spPr>
          <a:xfrm>
            <a:off x="1549610" y="3762796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ПАК МЭ и СКЗИ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26471DB-05A4-4ADE-A7DA-918363660A7B}"/>
              </a:ext>
            </a:extLst>
          </p:cNvPr>
          <p:cNvSpPr txBox="1">
            <a:spLocks/>
          </p:cNvSpPr>
          <p:nvPr/>
        </p:nvSpPr>
        <p:spPr>
          <a:xfrm>
            <a:off x="3919083" y="3424594"/>
            <a:ext cx="7398202" cy="1066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1600" b="1" dirty="0">
                <a:solidFill>
                  <a:srgbClr val="306DA5"/>
                </a:solidFill>
              </a:rPr>
              <a:t>ЗИС.19 </a:t>
            </a:r>
            <a:r>
              <a:rPr lang="ru-RU" sz="1600" dirty="0"/>
              <a:t>Защита информации при ее передаче по каналам связи</a:t>
            </a:r>
          </a:p>
          <a:p>
            <a:pPr fontAlgn="t"/>
            <a:r>
              <a:rPr lang="ru-RU" sz="1600" b="1" dirty="0">
                <a:solidFill>
                  <a:srgbClr val="306DA5"/>
                </a:solidFill>
              </a:rPr>
              <a:t>ЗИС.20 </a:t>
            </a:r>
            <a:r>
              <a:rPr lang="ru-RU" sz="1600" dirty="0"/>
              <a:t>Обеспечение доверенных канала, маршрута</a:t>
            </a:r>
          </a:p>
          <a:p>
            <a:pPr fontAlgn="t"/>
            <a:r>
              <a:rPr lang="ru-RU" sz="1600" b="1" dirty="0">
                <a:solidFill>
                  <a:srgbClr val="306DA5"/>
                </a:solidFill>
              </a:rPr>
              <a:t>ЗИС.27  </a:t>
            </a:r>
            <a:r>
              <a:rPr lang="ru-RU" sz="1600" dirty="0"/>
              <a:t>Обеспечение подлинности сетевых соединений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769493F-8242-45B7-8211-B0DDE81CF371}"/>
              </a:ext>
            </a:extLst>
          </p:cNvPr>
          <p:cNvCxnSpPr>
            <a:cxnSpLocks/>
          </p:cNvCxnSpPr>
          <p:nvPr/>
        </p:nvCxnSpPr>
        <p:spPr>
          <a:xfrm>
            <a:off x="3853280" y="3440281"/>
            <a:ext cx="0" cy="103004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81673A4-0A1C-4AC6-AC31-B8E13822B009}"/>
              </a:ext>
            </a:extLst>
          </p:cNvPr>
          <p:cNvSpPr/>
          <p:nvPr/>
        </p:nvSpPr>
        <p:spPr>
          <a:xfrm>
            <a:off x="1302295" y="4858788"/>
            <a:ext cx="2194135" cy="1045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C10C05-7DC7-47A7-8FA8-228C9A2B0BEE}"/>
              </a:ext>
            </a:extLst>
          </p:cNvPr>
          <p:cNvSpPr txBox="1"/>
          <p:nvPr/>
        </p:nvSpPr>
        <p:spPr>
          <a:xfrm>
            <a:off x="1792946" y="5196990"/>
            <a:ext cx="121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Антивирус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2B3E113F-67F6-4191-987F-403247D53A2D}"/>
              </a:ext>
            </a:extLst>
          </p:cNvPr>
          <p:cNvSpPr txBox="1">
            <a:spLocks/>
          </p:cNvSpPr>
          <p:nvPr/>
        </p:nvSpPr>
        <p:spPr>
          <a:xfrm>
            <a:off x="3919083" y="4858788"/>
            <a:ext cx="7398202" cy="1066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1600" b="1" dirty="0">
                <a:solidFill>
                  <a:srgbClr val="306DA5"/>
                </a:solidFill>
              </a:rPr>
              <a:t>АВЗ.1 </a:t>
            </a:r>
            <a:r>
              <a:rPr lang="ru-RU" sz="1600" dirty="0"/>
              <a:t>Реализация антивирусной защиты</a:t>
            </a:r>
          </a:p>
          <a:p>
            <a:pPr fontAlgn="t"/>
            <a:r>
              <a:rPr lang="ru-RU" sz="1600" b="1" dirty="0">
                <a:solidFill>
                  <a:srgbClr val="306DA5"/>
                </a:solidFill>
              </a:rPr>
              <a:t>АВЗ.4 </a:t>
            </a:r>
            <a:r>
              <a:rPr lang="ru-RU" sz="1600" dirty="0"/>
              <a:t>Обновление базы данных признаков вредоносных компьютерных программ (вирусов)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7790F8D-5914-470E-ACCB-DE3EE4696798}"/>
              </a:ext>
            </a:extLst>
          </p:cNvPr>
          <p:cNvCxnSpPr>
            <a:cxnSpLocks/>
          </p:cNvCxnSpPr>
          <p:nvPr/>
        </p:nvCxnSpPr>
        <p:spPr>
          <a:xfrm>
            <a:off x="3853280" y="4874475"/>
            <a:ext cx="0" cy="103004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49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 anchor="t"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Анализ уязвимостей и их устранение</a:t>
            </a:r>
            <a:endParaRPr lang="ru-RU" sz="3200" b="1" dirty="0">
              <a:latin typeface="Arial" panose="020B0604020202020204" pitchFamily="34" charset="0"/>
              <a:ea typeface="Roboto Light" pitchFamily="2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F42DF80-C117-4F0B-B780-A85E6B8EBB87}"/>
              </a:ext>
            </a:extLst>
          </p:cNvPr>
          <p:cNvCxnSpPr>
            <a:cxnSpLocks/>
          </p:cNvCxnSpPr>
          <p:nvPr/>
        </p:nvCxnSpPr>
        <p:spPr>
          <a:xfrm>
            <a:off x="1858270" y="2643629"/>
            <a:ext cx="824985" cy="0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ABBD6EBC-6B0C-45AB-9EF7-1ADAC1B62EB7}"/>
              </a:ext>
            </a:extLst>
          </p:cNvPr>
          <p:cNvCxnSpPr>
            <a:cxnSpLocks/>
          </p:cNvCxnSpPr>
          <p:nvPr/>
        </p:nvCxnSpPr>
        <p:spPr>
          <a:xfrm>
            <a:off x="3716235" y="2643629"/>
            <a:ext cx="824985" cy="0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82D36DA7-64E3-4459-8449-FADCBDDBE941}"/>
              </a:ext>
            </a:extLst>
          </p:cNvPr>
          <p:cNvCxnSpPr>
            <a:cxnSpLocks/>
          </p:cNvCxnSpPr>
          <p:nvPr/>
        </p:nvCxnSpPr>
        <p:spPr>
          <a:xfrm>
            <a:off x="5574200" y="2643629"/>
            <a:ext cx="824985" cy="0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8D5AA64D-282A-472F-AB37-6551A8E03255}"/>
              </a:ext>
            </a:extLst>
          </p:cNvPr>
          <p:cNvCxnSpPr>
            <a:cxnSpLocks/>
          </p:cNvCxnSpPr>
          <p:nvPr/>
        </p:nvCxnSpPr>
        <p:spPr>
          <a:xfrm>
            <a:off x="7432165" y="2643629"/>
            <a:ext cx="1595721" cy="0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0216E5B-DE59-4762-B1C9-D8A01780C3E1}"/>
              </a:ext>
            </a:extLst>
          </p:cNvPr>
          <p:cNvSpPr txBox="1"/>
          <p:nvPr/>
        </p:nvSpPr>
        <p:spPr>
          <a:xfrm>
            <a:off x="846138" y="3240399"/>
            <a:ext cx="1800000" cy="10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/>
              <a:t>Сканер уязвимостей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564DF2-E0B2-447F-8A15-870558CE41E4}"/>
              </a:ext>
            </a:extLst>
          </p:cNvPr>
          <p:cNvSpPr txBox="1"/>
          <p:nvPr/>
        </p:nvSpPr>
        <p:spPr>
          <a:xfrm>
            <a:off x="2709937" y="3240399"/>
            <a:ext cx="1800000" cy="10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t"/>
            <a:r>
              <a:rPr lang="ru-RU" sz="1600" b="1" dirty="0">
                <a:solidFill>
                  <a:srgbClr val="306DA5"/>
                </a:solidFill>
              </a:rPr>
              <a:t>АУД.1</a:t>
            </a:r>
            <a:r>
              <a:rPr lang="ru-RU" sz="1600" dirty="0"/>
              <a:t> Инвентаризация информационных ресурсов</a:t>
            </a:r>
          </a:p>
          <a:p>
            <a:pPr fontAlgn="t"/>
            <a:endParaRPr lang="ru-RU" sz="1600" dirty="0"/>
          </a:p>
          <a:p>
            <a:pPr fontAlgn="t"/>
            <a:r>
              <a:rPr lang="ru-RU" sz="1600" b="1" dirty="0">
                <a:solidFill>
                  <a:srgbClr val="306DA5"/>
                </a:solidFill>
              </a:rPr>
              <a:t>АУД.2 </a:t>
            </a:r>
            <a:r>
              <a:rPr lang="ru-RU" sz="1600" dirty="0"/>
              <a:t>Анализ уязвимостей и их устранение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B354FC-0396-4CBA-A680-0CDF2701DDEE}"/>
              </a:ext>
            </a:extLst>
          </p:cNvPr>
          <p:cNvSpPr txBox="1"/>
          <p:nvPr/>
        </p:nvSpPr>
        <p:spPr>
          <a:xfrm>
            <a:off x="4654486" y="3240399"/>
            <a:ext cx="1719249" cy="10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/>
              <a:t>Отчет о выявленных уязвимостях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DFF8EF-C613-4272-A2FB-8D2A3BCFA144}"/>
              </a:ext>
            </a:extLst>
          </p:cNvPr>
          <p:cNvSpPr txBox="1"/>
          <p:nvPr/>
        </p:nvSpPr>
        <p:spPr>
          <a:xfrm>
            <a:off x="6437535" y="3240399"/>
            <a:ext cx="1800000" cy="10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/>
              <a:t>Устранение выявленных уязвимостей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4AC610-DE7A-470B-948A-39F7CC2ABE8F}"/>
              </a:ext>
            </a:extLst>
          </p:cNvPr>
          <p:cNvSpPr txBox="1"/>
          <p:nvPr/>
        </p:nvSpPr>
        <p:spPr>
          <a:xfrm>
            <a:off x="8301333" y="3240399"/>
            <a:ext cx="3290769" cy="108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600" dirty="0"/>
              <a:t>Разработка и постоянная корректировка политик управления доступом и парольных политик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600" dirty="0"/>
              <a:t>Обеспечение безопасности прикладного программного обеспечения на всех этапах жизненного цикла системы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ru-RU" sz="1600" dirty="0"/>
              <a:t>Применение накладных средств защиты информации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E8E5D8A-2D39-4955-9D80-AAAE4BA80485}"/>
              </a:ext>
            </a:extLst>
          </p:cNvPr>
          <p:cNvGrpSpPr/>
          <p:nvPr/>
        </p:nvGrpSpPr>
        <p:grpSpPr>
          <a:xfrm>
            <a:off x="966932" y="2263918"/>
            <a:ext cx="731464" cy="737548"/>
            <a:chOff x="692117" y="2441351"/>
            <a:chExt cx="731464" cy="737548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EFC2C243-D3AC-45DB-B073-9BE0C834C28E}"/>
                </a:ext>
              </a:extLst>
            </p:cNvPr>
            <p:cNvSpPr/>
            <p:nvPr/>
          </p:nvSpPr>
          <p:spPr>
            <a:xfrm>
              <a:off x="692117" y="2447435"/>
              <a:ext cx="731464" cy="731464"/>
            </a:xfrm>
            <a:prstGeom prst="ellipse">
              <a:avLst/>
            </a:prstGeom>
            <a:noFill/>
            <a:ln w="63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18B4DF-1186-4A32-8052-CFDC5B455CAD}"/>
                </a:ext>
              </a:extLst>
            </p:cNvPr>
            <p:cNvSpPr txBox="1"/>
            <p:nvPr/>
          </p:nvSpPr>
          <p:spPr>
            <a:xfrm>
              <a:off x="917398" y="26181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B59CE6EA-E34C-426B-9D60-8B9331441411}"/>
                </a:ext>
              </a:extLst>
            </p:cNvPr>
            <p:cNvSpPr/>
            <p:nvPr/>
          </p:nvSpPr>
          <p:spPr>
            <a:xfrm rot="14369928">
              <a:off x="1171371" y="2582539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701100D7-3BD1-4031-B592-DCE66725E590}"/>
              </a:ext>
            </a:extLst>
          </p:cNvPr>
          <p:cNvGrpSpPr/>
          <p:nvPr/>
        </p:nvGrpSpPr>
        <p:grpSpPr>
          <a:xfrm>
            <a:off x="2807386" y="2260808"/>
            <a:ext cx="738111" cy="740658"/>
            <a:chOff x="2666701" y="3059549"/>
            <a:chExt cx="738111" cy="740658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CF4C22BF-F0F9-4DF8-957C-3C449A4F05C8}"/>
                </a:ext>
              </a:extLst>
            </p:cNvPr>
            <p:cNvSpPr/>
            <p:nvPr/>
          </p:nvSpPr>
          <p:spPr>
            <a:xfrm>
              <a:off x="2666701" y="3068743"/>
              <a:ext cx="731464" cy="731464"/>
            </a:xfrm>
            <a:prstGeom prst="ellipse">
              <a:avLst/>
            </a:prstGeom>
            <a:noFill/>
            <a:ln w="63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8C42FA-4E0B-4DDE-9BEC-19E359565B78}"/>
                </a:ext>
              </a:extLst>
            </p:cNvPr>
            <p:cNvSpPr txBox="1"/>
            <p:nvPr/>
          </p:nvSpPr>
          <p:spPr>
            <a:xfrm>
              <a:off x="2891982" y="32394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2</a:t>
              </a:r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CD15BEAC-097B-4E7D-97B0-FDB575ABCF3A}"/>
                </a:ext>
              </a:extLst>
            </p:cNvPr>
            <p:cNvSpPr/>
            <p:nvPr/>
          </p:nvSpPr>
          <p:spPr>
            <a:xfrm rot="14352781">
              <a:off x="3146601" y="3200737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C9E1E8F5-9B2E-475E-87B5-3925954311DF}"/>
                </a:ext>
              </a:extLst>
            </p:cNvPr>
            <p:cNvSpPr/>
            <p:nvPr/>
          </p:nvSpPr>
          <p:spPr>
            <a:xfrm rot="17477874">
              <a:off x="3189686" y="3512033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7500F91-60ED-4AF5-A5CB-E82644A241CE}"/>
              </a:ext>
            </a:extLst>
          </p:cNvPr>
          <p:cNvGrpSpPr/>
          <p:nvPr/>
        </p:nvGrpSpPr>
        <p:grpSpPr>
          <a:xfrm>
            <a:off x="6499055" y="2263982"/>
            <a:ext cx="766768" cy="745712"/>
            <a:chOff x="6582262" y="3062723"/>
            <a:chExt cx="766768" cy="745712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A0B7DDAD-C785-4C87-AF5D-8E074D915C39}"/>
                </a:ext>
              </a:extLst>
            </p:cNvPr>
            <p:cNvSpPr/>
            <p:nvPr/>
          </p:nvSpPr>
          <p:spPr>
            <a:xfrm>
              <a:off x="6615869" y="3068743"/>
              <a:ext cx="731464" cy="731464"/>
            </a:xfrm>
            <a:prstGeom prst="ellipse">
              <a:avLst/>
            </a:prstGeom>
            <a:noFill/>
            <a:ln w="63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6EADB10-148C-4C41-BC9E-B51DEAE182C0}"/>
                </a:ext>
              </a:extLst>
            </p:cNvPr>
            <p:cNvSpPr txBox="1"/>
            <p:nvPr/>
          </p:nvSpPr>
          <p:spPr>
            <a:xfrm>
              <a:off x="6841150" y="32394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4</a:t>
              </a:r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0E4FB809-200B-4306-8AB5-333EB0B255A4}"/>
                </a:ext>
              </a:extLst>
            </p:cNvPr>
            <p:cNvSpPr/>
            <p:nvPr/>
          </p:nvSpPr>
          <p:spPr>
            <a:xfrm rot="14352781">
              <a:off x="7095581" y="3203911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6F1D8A04-5CD2-4530-8F9A-CD63CCB99809}"/>
                </a:ext>
              </a:extLst>
            </p:cNvPr>
            <p:cNvSpPr/>
            <p:nvPr/>
          </p:nvSpPr>
          <p:spPr>
            <a:xfrm rot="17561766">
              <a:off x="7133904" y="3515207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375731C4-C5B4-4E0E-8E45-5BA9F754BE48}"/>
                </a:ext>
              </a:extLst>
            </p:cNvPr>
            <p:cNvSpPr/>
            <p:nvPr/>
          </p:nvSpPr>
          <p:spPr>
            <a:xfrm rot="20882474">
              <a:off x="6896243" y="3734497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255A1ABF-7B78-4902-A4E0-E611994FD4AF}"/>
                </a:ext>
              </a:extLst>
            </p:cNvPr>
            <p:cNvSpPr/>
            <p:nvPr/>
          </p:nvSpPr>
          <p:spPr>
            <a:xfrm rot="13353503" flipH="1" flipV="1">
              <a:off x="6582262" y="3668556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8B736D88-65CE-4652-9CB8-CF85AEF18329}"/>
              </a:ext>
            </a:extLst>
          </p:cNvPr>
          <p:cNvGrpSpPr/>
          <p:nvPr/>
        </p:nvGrpSpPr>
        <p:grpSpPr>
          <a:xfrm>
            <a:off x="9159333" y="2269539"/>
            <a:ext cx="766768" cy="745712"/>
            <a:chOff x="8560005" y="3068280"/>
            <a:chExt cx="766768" cy="745712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39FD2EE4-2065-49F6-AD55-D6A9668965EF}"/>
                </a:ext>
              </a:extLst>
            </p:cNvPr>
            <p:cNvSpPr/>
            <p:nvPr/>
          </p:nvSpPr>
          <p:spPr>
            <a:xfrm>
              <a:off x="8590096" y="3078684"/>
              <a:ext cx="731464" cy="731464"/>
            </a:xfrm>
            <a:prstGeom prst="ellipse">
              <a:avLst/>
            </a:prstGeom>
            <a:noFill/>
            <a:ln w="63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88032ED-3B2F-45CB-8696-3E14266827AF}"/>
                </a:ext>
              </a:extLst>
            </p:cNvPr>
            <p:cNvSpPr txBox="1"/>
            <p:nvPr/>
          </p:nvSpPr>
          <p:spPr>
            <a:xfrm>
              <a:off x="8815734" y="32394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5</a:t>
              </a:r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EC2BB32F-8AF8-427C-BF28-ECDA1237CDD0}"/>
                </a:ext>
              </a:extLst>
            </p:cNvPr>
            <p:cNvSpPr/>
            <p:nvPr/>
          </p:nvSpPr>
          <p:spPr>
            <a:xfrm rot="14352781">
              <a:off x="9073324" y="3209468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0DCC9640-E341-416F-B98E-B3BA57977933}"/>
                </a:ext>
              </a:extLst>
            </p:cNvPr>
            <p:cNvSpPr/>
            <p:nvPr/>
          </p:nvSpPr>
          <p:spPr>
            <a:xfrm rot="17561766">
              <a:off x="9111647" y="3520764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8E059AD9-EBB4-421E-9143-2D4A6D1849E2}"/>
                </a:ext>
              </a:extLst>
            </p:cNvPr>
            <p:cNvSpPr/>
            <p:nvPr/>
          </p:nvSpPr>
          <p:spPr>
            <a:xfrm rot="20882474">
              <a:off x="8873986" y="3740054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C61020E5-5FD9-463B-8709-0A07C779ADD5}"/>
                </a:ext>
              </a:extLst>
            </p:cNvPr>
            <p:cNvSpPr/>
            <p:nvPr/>
          </p:nvSpPr>
          <p:spPr>
            <a:xfrm rot="13336526" flipH="1" flipV="1">
              <a:off x="8560005" y="3674113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3E6DF631-C5D0-4992-80B1-21D4BC13DC4A}"/>
                </a:ext>
              </a:extLst>
            </p:cNvPr>
            <p:cNvSpPr/>
            <p:nvPr/>
          </p:nvSpPr>
          <p:spPr>
            <a:xfrm rot="16618133" flipH="1" flipV="1">
              <a:off x="8427891" y="3379759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C94FA2B1-CC03-4D3A-8844-9011F00876C6}"/>
              </a:ext>
            </a:extLst>
          </p:cNvPr>
          <p:cNvGrpSpPr/>
          <p:nvPr/>
        </p:nvGrpSpPr>
        <p:grpSpPr>
          <a:xfrm>
            <a:off x="4647878" y="2265039"/>
            <a:ext cx="735578" cy="745712"/>
            <a:chOff x="4641285" y="3062982"/>
            <a:chExt cx="735578" cy="745712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61D69C62-AD1D-4D17-9EBC-B9EE578E3B93}"/>
                </a:ext>
              </a:extLst>
            </p:cNvPr>
            <p:cNvSpPr/>
            <p:nvPr/>
          </p:nvSpPr>
          <p:spPr>
            <a:xfrm>
              <a:off x="4641285" y="3068743"/>
              <a:ext cx="731464" cy="731464"/>
            </a:xfrm>
            <a:prstGeom prst="ellipse">
              <a:avLst/>
            </a:prstGeom>
            <a:noFill/>
            <a:ln w="63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C331499-C208-4CA4-B0A6-890D411E2965}"/>
                </a:ext>
              </a:extLst>
            </p:cNvPr>
            <p:cNvSpPr txBox="1"/>
            <p:nvPr/>
          </p:nvSpPr>
          <p:spPr>
            <a:xfrm>
              <a:off x="4866566" y="32476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3</a:t>
              </a:r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id="{5F4225AD-9BDB-4B21-B45F-83FF84F3614B}"/>
                </a:ext>
              </a:extLst>
            </p:cNvPr>
            <p:cNvSpPr/>
            <p:nvPr/>
          </p:nvSpPr>
          <p:spPr>
            <a:xfrm rot="14352781">
              <a:off x="5123414" y="3204170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3EEFE45B-50E5-4568-B7CD-1D7EE7C1CADB}"/>
                </a:ext>
              </a:extLst>
            </p:cNvPr>
            <p:cNvSpPr/>
            <p:nvPr/>
          </p:nvSpPr>
          <p:spPr>
            <a:xfrm rot="17561766">
              <a:off x="5161737" y="3515466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id="{8EB34B78-0EC8-459C-AA71-EEE5B451B468}"/>
                </a:ext>
              </a:extLst>
            </p:cNvPr>
            <p:cNvSpPr/>
            <p:nvPr/>
          </p:nvSpPr>
          <p:spPr>
            <a:xfrm rot="20882474">
              <a:off x="4924076" y="3734756"/>
              <a:ext cx="356314" cy="73938"/>
            </a:xfrm>
            <a:custGeom>
              <a:avLst/>
              <a:gdLst>
                <a:gd name="connsiteX0" fmla="*/ 356314 w 356314"/>
                <a:gd name="connsiteY0" fmla="*/ 17900 h 73938"/>
                <a:gd name="connsiteX1" fmla="*/ 325808 w 356314"/>
                <a:gd name="connsiteY1" fmla="*/ 36235 h 73938"/>
                <a:gd name="connsiteX2" fmla="*/ 34264 w 356314"/>
                <a:gd name="connsiteY2" fmla="*/ 53161 h 73938"/>
                <a:gd name="connsiteX3" fmla="*/ 0 w 356314"/>
                <a:gd name="connsiteY3" fmla="*/ 37369 h 73938"/>
                <a:gd name="connsiteX4" fmla="*/ 10421 w 356314"/>
                <a:gd name="connsiteY4" fmla="*/ 19402 h 73938"/>
                <a:gd name="connsiteX5" fmla="*/ 40990 w 356314"/>
                <a:gd name="connsiteY5" fmla="*/ 33491 h 73938"/>
                <a:gd name="connsiteX6" fmla="*/ 316856 w 356314"/>
                <a:gd name="connsiteY6" fmla="*/ 17475 h 73938"/>
                <a:gd name="connsiteX7" fmla="*/ 345932 w 356314"/>
                <a:gd name="connsiteY7" fmla="*/ 0 h 7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314" h="73938">
                  <a:moveTo>
                    <a:pt x="356314" y="17900"/>
                  </a:moveTo>
                  <a:lnTo>
                    <a:pt x="325808" y="36235"/>
                  </a:lnTo>
                  <a:cubicBezTo>
                    <a:pt x="236182" y="78901"/>
                    <a:pt x="131434" y="86499"/>
                    <a:pt x="34264" y="53161"/>
                  </a:cubicBezTo>
                  <a:lnTo>
                    <a:pt x="0" y="37369"/>
                  </a:lnTo>
                  <a:lnTo>
                    <a:pt x="10421" y="19402"/>
                  </a:lnTo>
                  <a:lnTo>
                    <a:pt x="40990" y="33491"/>
                  </a:lnTo>
                  <a:cubicBezTo>
                    <a:pt x="132935" y="65036"/>
                    <a:pt x="232050" y="57846"/>
                    <a:pt x="316856" y="17475"/>
                  </a:cubicBezTo>
                  <a:lnTo>
                    <a:pt x="3459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B04F24D4-01A4-44EE-8803-0072546731A9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15656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8CE90DC7-95BE-4057-A64B-0A1F7D7E2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34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222"/>
          </a:xfrm>
        </p:spPr>
        <p:txBody>
          <a:bodyPr anchor="t"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Реагирование на компьютерные инциденты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EF4DED6-5F4D-4E43-B446-0B56A34C963B}"/>
              </a:ext>
            </a:extLst>
          </p:cNvPr>
          <p:cNvCxnSpPr>
            <a:cxnSpLocks/>
          </p:cNvCxnSpPr>
          <p:nvPr/>
        </p:nvCxnSpPr>
        <p:spPr>
          <a:xfrm rot="5400000">
            <a:off x="-994739" y="1656386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588D6E-E12C-43C4-BA83-54EEE8C5692E}"/>
              </a:ext>
            </a:extLst>
          </p:cNvPr>
          <p:cNvSpPr txBox="1"/>
          <p:nvPr/>
        </p:nvSpPr>
        <p:spPr>
          <a:xfrm>
            <a:off x="4065068" y="2036673"/>
            <a:ext cx="1847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Система управления инцидентами ИБ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EB09F-0E2B-4263-A248-A87CB58FB1B2}"/>
              </a:ext>
            </a:extLst>
          </p:cNvPr>
          <p:cNvSpPr txBox="1"/>
          <p:nvPr/>
        </p:nvSpPr>
        <p:spPr>
          <a:xfrm>
            <a:off x="704735" y="1903315"/>
            <a:ext cx="2549563" cy="589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1600" dirty="0"/>
              <a:t>Средство обнаружения вторжений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B536D-505E-43F1-A934-FC1B305CC0ED}"/>
              </a:ext>
            </a:extLst>
          </p:cNvPr>
          <p:cNvSpPr txBox="1"/>
          <p:nvPr/>
        </p:nvSpPr>
        <p:spPr>
          <a:xfrm>
            <a:off x="1213750" y="2799037"/>
            <a:ext cx="2040548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1600" dirty="0"/>
              <a:t>Журналы ОС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37C383-7A8F-45EE-8165-D4919469348B}"/>
              </a:ext>
            </a:extLst>
          </p:cNvPr>
          <p:cNvSpPr txBox="1"/>
          <p:nvPr/>
        </p:nvSpPr>
        <p:spPr>
          <a:xfrm>
            <a:off x="1213749" y="4132360"/>
            <a:ext cx="2040543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1600" dirty="0"/>
              <a:t>Антивирус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FDF8B9E-F424-4CCA-8DB4-185F27EB1B33}"/>
              </a:ext>
            </a:extLst>
          </p:cNvPr>
          <p:cNvCxnSpPr>
            <a:cxnSpLocks/>
          </p:cNvCxnSpPr>
          <p:nvPr/>
        </p:nvCxnSpPr>
        <p:spPr>
          <a:xfrm>
            <a:off x="3885117" y="1919003"/>
            <a:ext cx="0" cy="257335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1A8F88-88B6-475E-BAFB-A2DBA6634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29" name="Объект 2">
            <a:extLst>
              <a:ext uri="{FF2B5EF4-FFF2-40B4-BE49-F238E27FC236}">
                <a16:creationId xmlns:a16="http://schemas.microsoft.com/office/drawing/2014/main" id="{10EF4659-6F96-4E89-B3B2-74B63B9917FA}"/>
              </a:ext>
            </a:extLst>
          </p:cNvPr>
          <p:cNvSpPr txBox="1">
            <a:spLocks/>
          </p:cNvSpPr>
          <p:nvPr/>
        </p:nvSpPr>
        <p:spPr>
          <a:xfrm>
            <a:off x="6279670" y="1903315"/>
            <a:ext cx="5077002" cy="4405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ru-RU" sz="1800" b="1" dirty="0">
                <a:solidFill>
                  <a:srgbClr val="306DA5"/>
                </a:solidFill>
              </a:rPr>
              <a:t>ИНЦ.1 </a:t>
            </a:r>
            <a:r>
              <a:rPr lang="ru-RU" sz="1800" dirty="0"/>
              <a:t>	Выявление компьютерных инцидентов</a:t>
            </a:r>
          </a:p>
          <a:p>
            <a:pPr fontAlgn="t"/>
            <a:endParaRPr lang="ru-RU" sz="1800" dirty="0"/>
          </a:p>
          <a:p>
            <a:pPr fontAlgn="t"/>
            <a:r>
              <a:rPr lang="ru-RU" sz="1800" b="1" dirty="0">
                <a:solidFill>
                  <a:srgbClr val="306DA5"/>
                </a:solidFill>
              </a:rPr>
              <a:t>ИНЦ.2 </a:t>
            </a:r>
            <a:r>
              <a:rPr lang="ru-RU" sz="1800" dirty="0"/>
              <a:t>Информирование о компьютерных инцидентах</a:t>
            </a:r>
          </a:p>
          <a:p>
            <a:pPr fontAlgn="t"/>
            <a:endParaRPr lang="ru-RU" sz="1800" dirty="0"/>
          </a:p>
          <a:p>
            <a:pPr fontAlgn="t"/>
            <a:r>
              <a:rPr lang="ru-RU" sz="1800" b="1" dirty="0">
                <a:solidFill>
                  <a:srgbClr val="306DA5"/>
                </a:solidFill>
              </a:rPr>
              <a:t>ИНЦ.3 </a:t>
            </a:r>
            <a:r>
              <a:rPr lang="ru-RU" sz="1800" dirty="0"/>
              <a:t>Анализ компьютерных инцидентов</a:t>
            </a:r>
          </a:p>
          <a:p>
            <a:pPr fontAlgn="t"/>
            <a:endParaRPr lang="ru-RU" sz="1800" dirty="0"/>
          </a:p>
          <a:p>
            <a:pPr fontAlgn="t"/>
            <a:r>
              <a:rPr lang="ru-RU" sz="1800" b="1" dirty="0">
                <a:solidFill>
                  <a:srgbClr val="306DA5"/>
                </a:solidFill>
              </a:rPr>
              <a:t>ИНЦ.5 </a:t>
            </a:r>
            <a:r>
              <a:rPr lang="ru-RU" sz="1800" dirty="0"/>
              <a:t>Принятие мер по предотвращению повторного возникновения компьютерных инцидентов</a:t>
            </a:r>
          </a:p>
          <a:p>
            <a:pPr fontAlgn="t"/>
            <a:endParaRPr lang="ru-RU" sz="1800" dirty="0"/>
          </a:p>
          <a:p>
            <a:pPr fontAlgn="t"/>
            <a:r>
              <a:rPr lang="ru-RU" sz="1800" b="1" dirty="0">
                <a:solidFill>
                  <a:srgbClr val="306DA5"/>
                </a:solidFill>
              </a:rPr>
              <a:t>ИНЦ.6 </a:t>
            </a:r>
            <a:r>
              <a:rPr lang="ru-RU" sz="1800" dirty="0"/>
              <a:t>Хранение и защита информации о компьютерных инцидентах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A3FFDD8-9033-4E67-BCE1-B453DCE9D6CC}"/>
              </a:ext>
            </a:extLst>
          </p:cNvPr>
          <p:cNvCxnSpPr>
            <a:cxnSpLocks/>
          </p:cNvCxnSpPr>
          <p:nvPr/>
        </p:nvCxnSpPr>
        <p:spPr>
          <a:xfrm>
            <a:off x="6213867" y="1919003"/>
            <a:ext cx="0" cy="438972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A1EE2E0-24BE-41D8-AC4D-716A6E569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73" y="4762426"/>
            <a:ext cx="1364437" cy="1310323"/>
          </a:xfrm>
          <a:prstGeom prst="rect">
            <a:avLst/>
          </a:prstGeom>
        </p:spPr>
      </p:pic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246621D4-7EDF-415E-A201-05025E515F6A}"/>
              </a:ext>
            </a:extLst>
          </p:cNvPr>
          <p:cNvCxnSpPr>
            <a:cxnSpLocks/>
          </p:cNvCxnSpPr>
          <p:nvPr/>
        </p:nvCxnSpPr>
        <p:spPr>
          <a:xfrm flipH="1" flipV="1">
            <a:off x="4842444" y="3579639"/>
            <a:ext cx="2" cy="1012692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6A22B57-2E6E-422B-A021-44D43DBF057A}"/>
              </a:ext>
            </a:extLst>
          </p:cNvPr>
          <p:cNvCxnSpPr>
            <a:cxnSpLocks/>
          </p:cNvCxnSpPr>
          <p:nvPr/>
        </p:nvCxnSpPr>
        <p:spPr>
          <a:xfrm flipH="1">
            <a:off x="5215389" y="3579639"/>
            <a:ext cx="2" cy="1012692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082DDA-8040-4252-B3A6-5FD9653D8F58}"/>
              </a:ext>
            </a:extLst>
          </p:cNvPr>
          <p:cNvSpPr txBox="1"/>
          <p:nvPr/>
        </p:nvSpPr>
        <p:spPr>
          <a:xfrm>
            <a:off x="1199720" y="3465699"/>
            <a:ext cx="2040543" cy="36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ru-RU" sz="1600" dirty="0"/>
              <a:t>СЗИ от НСД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F4A23CF-1C10-4840-A131-9A2AEE7DA8AD}"/>
              </a:ext>
            </a:extLst>
          </p:cNvPr>
          <p:cNvCxnSpPr>
            <a:cxnSpLocks/>
          </p:cNvCxnSpPr>
          <p:nvPr/>
        </p:nvCxnSpPr>
        <p:spPr>
          <a:xfrm>
            <a:off x="3402694" y="2215004"/>
            <a:ext cx="351175" cy="0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305D1A0-E40F-47C0-AF2C-FFF9CC3B3A32}"/>
              </a:ext>
            </a:extLst>
          </p:cNvPr>
          <p:cNvCxnSpPr>
            <a:cxnSpLocks/>
          </p:cNvCxnSpPr>
          <p:nvPr/>
        </p:nvCxnSpPr>
        <p:spPr>
          <a:xfrm>
            <a:off x="3402694" y="2957954"/>
            <a:ext cx="351175" cy="0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B44D0BD-4FBD-4F17-9FC8-C2C97D2C8AD9}"/>
              </a:ext>
            </a:extLst>
          </p:cNvPr>
          <p:cNvCxnSpPr>
            <a:cxnSpLocks/>
          </p:cNvCxnSpPr>
          <p:nvPr/>
        </p:nvCxnSpPr>
        <p:spPr>
          <a:xfrm>
            <a:off x="3402694" y="3637404"/>
            <a:ext cx="351175" cy="0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DDC42800-D331-4876-9736-6B48E7C2C1D1}"/>
              </a:ext>
            </a:extLst>
          </p:cNvPr>
          <p:cNvCxnSpPr>
            <a:cxnSpLocks/>
          </p:cNvCxnSpPr>
          <p:nvPr/>
        </p:nvCxnSpPr>
        <p:spPr>
          <a:xfrm>
            <a:off x="3402694" y="4316854"/>
            <a:ext cx="351175" cy="0"/>
          </a:xfrm>
          <a:prstGeom prst="straightConnector1">
            <a:avLst/>
          </a:prstGeom>
          <a:ln w="12700" cap="rnd"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23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7512B8-DA04-49EF-976D-DA4AE5B6D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2" b="3358"/>
          <a:stretch/>
        </p:blipFill>
        <p:spPr>
          <a:xfrm flipH="1">
            <a:off x="1" y="0"/>
            <a:ext cx="12191996" cy="685800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908167" y="1915287"/>
            <a:ext cx="6939296" cy="3027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Центр мониторинга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B7E7574-5105-4FB5-8F73-DFCC58FE41A9}"/>
              </a:ext>
            </a:extLst>
          </p:cNvPr>
          <p:cNvCxnSpPr>
            <a:cxnSpLocks/>
          </p:cNvCxnSpPr>
          <p:nvPr/>
        </p:nvCxnSpPr>
        <p:spPr>
          <a:xfrm rot="5400000">
            <a:off x="-994739" y="1656386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021DCB-169B-4ED8-8195-A687F0D1D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244DF09-AB4B-4CAB-A4AD-045B066FF6BC}"/>
              </a:ext>
            </a:extLst>
          </p:cNvPr>
          <p:cNvSpPr/>
          <p:nvPr/>
        </p:nvSpPr>
        <p:spPr>
          <a:xfrm>
            <a:off x="0" y="4342996"/>
            <a:ext cx="12198610" cy="25150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38" y="587371"/>
            <a:ext cx="8290437" cy="910222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Виды центров мониторинга информационной безопасности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924" y="0"/>
            <a:ext cx="18000" cy="1557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905D29F-A328-40B5-B4F3-5EBAA20A5ECE}"/>
              </a:ext>
            </a:extLst>
          </p:cNvPr>
          <p:cNvSpPr txBox="1">
            <a:spLocks/>
          </p:cNvSpPr>
          <p:nvPr/>
        </p:nvSpPr>
        <p:spPr>
          <a:xfrm>
            <a:off x="1577433" y="3532933"/>
            <a:ext cx="1824611" cy="56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1600" b="1" dirty="0">
                <a:cs typeface="Arial" panose="020B0604020202020204" pitchFamily="34" charset="0"/>
              </a:rPr>
              <a:t>Ведомственные</a:t>
            </a: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E8B43859-C3B9-4A76-9E0C-68477220ACD0}"/>
              </a:ext>
            </a:extLst>
          </p:cNvPr>
          <p:cNvSpPr/>
          <p:nvPr/>
        </p:nvSpPr>
        <p:spPr>
          <a:xfrm>
            <a:off x="1259963" y="2775201"/>
            <a:ext cx="2459550" cy="1262606"/>
          </a:xfrm>
          <a:custGeom>
            <a:avLst/>
            <a:gdLst>
              <a:gd name="connsiteX0" fmla="*/ 1229775 w 2459550"/>
              <a:gd name="connsiteY0" fmla="*/ 0 h 1262606"/>
              <a:gd name="connsiteX1" fmla="*/ 2459550 w 2459550"/>
              <a:gd name="connsiteY1" fmla="*/ 1229775 h 1262606"/>
              <a:gd name="connsiteX2" fmla="*/ 2456241 w 2459550"/>
              <a:gd name="connsiteY2" fmla="*/ 1262606 h 1262606"/>
              <a:gd name="connsiteX3" fmla="*/ 3310 w 2459550"/>
              <a:gd name="connsiteY3" fmla="*/ 1262606 h 1262606"/>
              <a:gd name="connsiteX4" fmla="*/ 0 w 2459550"/>
              <a:gd name="connsiteY4" fmla="*/ 1229775 h 1262606"/>
              <a:gd name="connsiteX5" fmla="*/ 1229775 w 2459550"/>
              <a:gd name="connsiteY5" fmla="*/ 0 h 1262606"/>
              <a:gd name="connsiteX0" fmla="*/ 3310 w 2459550"/>
              <a:gd name="connsiteY0" fmla="*/ 1262606 h 1354046"/>
              <a:gd name="connsiteX1" fmla="*/ 0 w 2459550"/>
              <a:gd name="connsiteY1" fmla="*/ 1229775 h 1354046"/>
              <a:gd name="connsiteX2" fmla="*/ 1229775 w 2459550"/>
              <a:gd name="connsiteY2" fmla="*/ 0 h 1354046"/>
              <a:gd name="connsiteX3" fmla="*/ 2459550 w 2459550"/>
              <a:gd name="connsiteY3" fmla="*/ 1229775 h 1354046"/>
              <a:gd name="connsiteX4" fmla="*/ 2456241 w 2459550"/>
              <a:gd name="connsiteY4" fmla="*/ 1262606 h 1354046"/>
              <a:gd name="connsiteX5" fmla="*/ 94750 w 2459550"/>
              <a:gd name="connsiteY5" fmla="*/ 1354046 h 1354046"/>
              <a:gd name="connsiteX0" fmla="*/ 3310 w 2459550"/>
              <a:gd name="connsiteY0" fmla="*/ 1262606 h 1262606"/>
              <a:gd name="connsiteX1" fmla="*/ 0 w 2459550"/>
              <a:gd name="connsiteY1" fmla="*/ 1229775 h 1262606"/>
              <a:gd name="connsiteX2" fmla="*/ 1229775 w 2459550"/>
              <a:gd name="connsiteY2" fmla="*/ 0 h 1262606"/>
              <a:gd name="connsiteX3" fmla="*/ 2459550 w 2459550"/>
              <a:gd name="connsiteY3" fmla="*/ 1229775 h 1262606"/>
              <a:gd name="connsiteX4" fmla="*/ 2456241 w 2459550"/>
              <a:gd name="connsiteY4" fmla="*/ 1262606 h 126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550" h="1262606">
                <a:moveTo>
                  <a:pt x="3310" y="1262606"/>
                </a:moveTo>
                <a:lnTo>
                  <a:pt x="0" y="1229775"/>
                </a:lnTo>
                <a:cubicBezTo>
                  <a:pt x="0" y="550589"/>
                  <a:pt x="550589" y="0"/>
                  <a:pt x="1229775" y="0"/>
                </a:cubicBezTo>
                <a:cubicBezTo>
                  <a:pt x="1908961" y="0"/>
                  <a:pt x="2459550" y="550589"/>
                  <a:pt x="2459550" y="1229775"/>
                </a:cubicBezTo>
                <a:lnTo>
                  <a:pt x="2456241" y="1262606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4253069-5689-49C8-965F-CC8B28D360D8}"/>
              </a:ext>
            </a:extLst>
          </p:cNvPr>
          <p:cNvSpPr/>
          <p:nvPr/>
        </p:nvSpPr>
        <p:spPr>
          <a:xfrm rot="5400000">
            <a:off x="2480738" y="3553618"/>
            <a:ext cx="18000" cy="1557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47F15A6-34E2-447D-887E-19FDB2777FD5}"/>
              </a:ext>
            </a:extLst>
          </p:cNvPr>
          <p:cNvSpPr txBox="1">
            <a:spLocks/>
          </p:cNvSpPr>
          <p:nvPr/>
        </p:nvSpPr>
        <p:spPr>
          <a:xfrm>
            <a:off x="1577433" y="4427707"/>
            <a:ext cx="1824611" cy="77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ru-RU" sz="1400" dirty="0">
                <a:cs typeface="Arial" panose="020B0604020202020204" pitchFamily="34" charset="0"/>
              </a:rPr>
              <a:t>собственные центры мониторинга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8C7B1FBA-3FA4-40AA-B0A1-FCDA8C1234E8}"/>
              </a:ext>
            </a:extLst>
          </p:cNvPr>
          <p:cNvSpPr txBox="1">
            <a:spLocks/>
          </p:cNvSpPr>
          <p:nvPr/>
        </p:nvSpPr>
        <p:spPr>
          <a:xfrm>
            <a:off x="5235842" y="3532933"/>
            <a:ext cx="1824611" cy="56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1600" b="1" dirty="0">
                <a:cs typeface="Arial" panose="020B0604020202020204" pitchFamily="34" charset="0"/>
              </a:rPr>
              <a:t>Корпоративные</a:t>
            </a: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19A0CC5E-A512-486A-9479-11FB85F28B17}"/>
              </a:ext>
            </a:extLst>
          </p:cNvPr>
          <p:cNvSpPr/>
          <p:nvPr/>
        </p:nvSpPr>
        <p:spPr>
          <a:xfrm>
            <a:off x="4918372" y="2775201"/>
            <a:ext cx="2459550" cy="1262606"/>
          </a:xfrm>
          <a:custGeom>
            <a:avLst/>
            <a:gdLst>
              <a:gd name="connsiteX0" fmla="*/ 1229775 w 2459550"/>
              <a:gd name="connsiteY0" fmla="*/ 0 h 1262606"/>
              <a:gd name="connsiteX1" fmla="*/ 2459550 w 2459550"/>
              <a:gd name="connsiteY1" fmla="*/ 1229775 h 1262606"/>
              <a:gd name="connsiteX2" fmla="*/ 2456241 w 2459550"/>
              <a:gd name="connsiteY2" fmla="*/ 1262606 h 1262606"/>
              <a:gd name="connsiteX3" fmla="*/ 3310 w 2459550"/>
              <a:gd name="connsiteY3" fmla="*/ 1262606 h 1262606"/>
              <a:gd name="connsiteX4" fmla="*/ 0 w 2459550"/>
              <a:gd name="connsiteY4" fmla="*/ 1229775 h 1262606"/>
              <a:gd name="connsiteX5" fmla="*/ 1229775 w 2459550"/>
              <a:gd name="connsiteY5" fmla="*/ 0 h 1262606"/>
              <a:gd name="connsiteX0" fmla="*/ 3310 w 2459550"/>
              <a:gd name="connsiteY0" fmla="*/ 1262606 h 1354046"/>
              <a:gd name="connsiteX1" fmla="*/ 0 w 2459550"/>
              <a:gd name="connsiteY1" fmla="*/ 1229775 h 1354046"/>
              <a:gd name="connsiteX2" fmla="*/ 1229775 w 2459550"/>
              <a:gd name="connsiteY2" fmla="*/ 0 h 1354046"/>
              <a:gd name="connsiteX3" fmla="*/ 2459550 w 2459550"/>
              <a:gd name="connsiteY3" fmla="*/ 1229775 h 1354046"/>
              <a:gd name="connsiteX4" fmla="*/ 2456241 w 2459550"/>
              <a:gd name="connsiteY4" fmla="*/ 1262606 h 1354046"/>
              <a:gd name="connsiteX5" fmla="*/ 94750 w 2459550"/>
              <a:gd name="connsiteY5" fmla="*/ 1354046 h 1354046"/>
              <a:gd name="connsiteX0" fmla="*/ 3310 w 2459550"/>
              <a:gd name="connsiteY0" fmla="*/ 1262606 h 1262606"/>
              <a:gd name="connsiteX1" fmla="*/ 0 w 2459550"/>
              <a:gd name="connsiteY1" fmla="*/ 1229775 h 1262606"/>
              <a:gd name="connsiteX2" fmla="*/ 1229775 w 2459550"/>
              <a:gd name="connsiteY2" fmla="*/ 0 h 1262606"/>
              <a:gd name="connsiteX3" fmla="*/ 2459550 w 2459550"/>
              <a:gd name="connsiteY3" fmla="*/ 1229775 h 1262606"/>
              <a:gd name="connsiteX4" fmla="*/ 2456241 w 2459550"/>
              <a:gd name="connsiteY4" fmla="*/ 1262606 h 126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550" h="1262606">
                <a:moveTo>
                  <a:pt x="3310" y="1262606"/>
                </a:moveTo>
                <a:lnTo>
                  <a:pt x="0" y="1229775"/>
                </a:lnTo>
                <a:cubicBezTo>
                  <a:pt x="0" y="550589"/>
                  <a:pt x="550589" y="0"/>
                  <a:pt x="1229775" y="0"/>
                </a:cubicBezTo>
                <a:cubicBezTo>
                  <a:pt x="1908961" y="0"/>
                  <a:pt x="2459550" y="550589"/>
                  <a:pt x="2459550" y="1229775"/>
                </a:cubicBezTo>
                <a:lnTo>
                  <a:pt x="2456241" y="1262606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9B06594-05CB-4538-B6F1-01D810AD47C7}"/>
              </a:ext>
            </a:extLst>
          </p:cNvPr>
          <p:cNvSpPr/>
          <p:nvPr/>
        </p:nvSpPr>
        <p:spPr>
          <a:xfrm rot="5400000">
            <a:off x="6139147" y="3553618"/>
            <a:ext cx="18000" cy="1557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6700C8C0-B94D-4A7D-9FEC-9D0EEFD25461}"/>
              </a:ext>
            </a:extLst>
          </p:cNvPr>
          <p:cNvSpPr txBox="1">
            <a:spLocks/>
          </p:cNvSpPr>
          <p:nvPr/>
        </p:nvSpPr>
        <p:spPr>
          <a:xfrm>
            <a:off x="5235842" y="4427707"/>
            <a:ext cx="1824611" cy="77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ru-RU" sz="1400" dirty="0">
                <a:cs typeface="Arial" panose="020B0604020202020204" pitchFamily="34" charset="0"/>
              </a:rPr>
              <a:t>аутсорсинговые центры мониторинга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D8D69A46-1F0C-48DF-B05C-60696C8F6BA9}"/>
              </a:ext>
            </a:extLst>
          </p:cNvPr>
          <p:cNvSpPr txBox="1">
            <a:spLocks/>
          </p:cNvSpPr>
          <p:nvPr/>
        </p:nvSpPr>
        <p:spPr>
          <a:xfrm>
            <a:off x="8894251" y="3532933"/>
            <a:ext cx="1824611" cy="56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1600" b="1" dirty="0">
                <a:cs typeface="Arial" panose="020B0604020202020204" pitchFamily="34" charset="0"/>
              </a:rPr>
              <a:t>Гибридные</a:t>
            </a: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B2ADFACC-871F-40E4-B88E-73394E63A36F}"/>
              </a:ext>
            </a:extLst>
          </p:cNvPr>
          <p:cNvSpPr/>
          <p:nvPr/>
        </p:nvSpPr>
        <p:spPr>
          <a:xfrm>
            <a:off x="8576781" y="2775201"/>
            <a:ext cx="2459550" cy="1262606"/>
          </a:xfrm>
          <a:custGeom>
            <a:avLst/>
            <a:gdLst>
              <a:gd name="connsiteX0" fmla="*/ 1229775 w 2459550"/>
              <a:gd name="connsiteY0" fmla="*/ 0 h 1262606"/>
              <a:gd name="connsiteX1" fmla="*/ 2459550 w 2459550"/>
              <a:gd name="connsiteY1" fmla="*/ 1229775 h 1262606"/>
              <a:gd name="connsiteX2" fmla="*/ 2456241 w 2459550"/>
              <a:gd name="connsiteY2" fmla="*/ 1262606 h 1262606"/>
              <a:gd name="connsiteX3" fmla="*/ 3310 w 2459550"/>
              <a:gd name="connsiteY3" fmla="*/ 1262606 h 1262606"/>
              <a:gd name="connsiteX4" fmla="*/ 0 w 2459550"/>
              <a:gd name="connsiteY4" fmla="*/ 1229775 h 1262606"/>
              <a:gd name="connsiteX5" fmla="*/ 1229775 w 2459550"/>
              <a:gd name="connsiteY5" fmla="*/ 0 h 1262606"/>
              <a:gd name="connsiteX0" fmla="*/ 3310 w 2459550"/>
              <a:gd name="connsiteY0" fmla="*/ 1262606 h 1354046"/>
              <a:gd name="connsiteX1" fmla="*/ 0 w 2459550"/>
              <a:gd name="connsiteY1" fmla="*/ 1229775 h 1354046"/>
              <a:gd name="connsiteX2" fmla="*/ 1229775 w 2459550"/>
              <a:gd name="connsiteY2" fmla="*/ 0 h 1354046"/>
              <a:gd name="connsiteX3" fmla="*/ 2459550 w 2459550"/>
              <a:gd name="connsiteY3" fmla="*/ 1229775 h 1354046"/>
              <a:gd name="connsiteX4" fmla="*/ 2456241 w 2459550"/>
              <a:gd name="connsiteY4" fmla="*/ 1262606 h 1354046"/>
              <a:gd name="connsiteX5" fmla="*/ 94750 w 2459550"/>
              <a:gd name="connsiteY5" fmla="*/ 1354046 h 1354046"/>
              <a:gd name="connsiteX0" fmla="*/ 3310 w 2459550"/>
              <a:gd name="connsiteY0" fmla="*/ 1262606 h 1262606"/>
              <a:gd name="connsiteX1" fmla="*/ 0 w 2459550"/>
              <a:gd name="connsiteY1" fmla="*/ 1229775 h 1262606"/>
              <a:gd name="connsiteX2" fmla="*/ 1229775 w 2459550"/>
              <a:gd name="connsiteY2" fmla="*/ 0 h 1262606"/>
              <a:gd name="connsiteX3" fmla="*/ 2459550 w 2459550"/>
              <a:gd name="connsiteY3" fmla="*/ 1229775 h 1262606"/>
              <a:gd name="connsiteX4" fmla="*/ 2456241 w 2459550"/>
              <a:gd name="connsiteY4" fmla="*/ 1262606 h 126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550" h="1262606">
                <a:moveTo>
                  <a:pt x="3310" y="1262606"/>
                </a:moveTo>
                <a:lnTo>
                  <a:pt x="0" y="1229775"/>
                </a:lnTo>
                <a:cubicBezTo>
                  <a:pt x="0" y="550589"/>
                  <a:pt x="550589" y="0"/>
                  <a:pt x="1229775" y="0"/>
                </a:cubicBezTo>
                <a:cubicBezTo>
                  <a:pt x="1908961" y="0"/>
                  <a:pt x="2459550" y="550589"/>
                  <a:pt x="2459550" y="1229775"/>
                </a:cubicBezTo>
                <a:lnTo>
                  <a:pt x="2456241" y="1262606"/>
                </a:lnTo>
              </a:path>
            </a:pathLst>
          </a:custGeom>
          <a:noFill/>
          <a:ln w="254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F211FE7-178E-42C3-945F-E73A307B11E8}"/>
              </a:ext>
            </a:extLst>
          </p:cNvPr>
          <p:cNvSpPr/>
          <p:nvPr/>
        </p:nvSpPr>
        <p:spPr>
          <a:xfrm rot="5400000">
            <a:off x="9797556" y="3553618"/>
            <a:ext cx="18000" cy="1557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6417450C-161D-490B-8FDA-976182844043}"/>
              </a:ext>
            </a:extLst>
          </p:cNvPr>
          <p:cNvSpPr txBox="1">
            <a:spLocks/>
          </p:cNvSpPr>
          <p:nvPr/>
        </p:nvSpPr>
        <p:spPr>
          <a:xfrm>
            <a:off x="8894251" y="4427707"/>
            <a:ext cx="1824611" cy="77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ru-RU" sz="1400" dirty="0">
                <a:cs typeface="Arial" panose="020B0604020202020204" pitchFamily="34" charset="0"/>
              </a:rPr>
              <a:t>смешанные центры мониторинга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6BADFF5-12DC-4266-B31E-5FA679E50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90526"/>
            <a:ext cx="11036287" cy="1193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Корпоративный центр мониторинга информационной безопасности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A7A900-F1F6-418D-820B-98E9891ADC66}"/>
              </a:ext>
            </a:extLst>
          </p:cNvPr>
          <p:cNvSpPr/>
          <p:nvPr/>
        </p:nvSpPr>
        <p:spPr>
          <a:xfrm>
            <a:off x="692117" y="2413526"/>
            <a:ext cx="2317783" cy="3090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75C5FA-660F-4CAF-8B28-F4FD53CC2893}"/>
              </a:ext>
            </a:extLst>
          </p:cNvPr>
          <p:cNvSpPr/>
          <p:nvPr/>
        </p:nvSpPr>
        <p:spPr>
          <a:xfrm>
            <a:off x="1244181" y="1816626"/>
            <a:ext cx="1193800" cy="1193800"/>
          </a:xfrm>
          <a:prstGeom prst="rect">
            <a:avLst/>
          </a:prstGeom>
          <a:solidFill>
            <a:schemeClr val="bg1"/>
          </a:solidFill>
          <a:ln w="12700"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BCF925-659E-4408-B300-B1EED4A032D5}"/>
              </a:ext>
            </a:extLst>
          </p:cNvPr>
          <p:cNvSpPr/>
          <p:nvPr/>
        </p:nvSpPr>
        <p:spPr>
          <a:xfrm>
            <a:off x="838200" y="3174265"/>
            <a:ext cx="2056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dirty="0"/>
              <a:t>Проводит работы по мониторингу событий информационной безопасности.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5C1B50-D360-410E-A5EE-A2AC4BFD1B84}"/>
              </a:ext>
            </a:extLst>
          </p:cNvPr>
          <p:cNvSpPr/>
          <p:nvPr/>
        </p:nvSpPr>
        <p:spPr>
          <a:xfrm>
            <a:off x="3461246" y="2413526"/>
            <a:ext cx="2317783" cy="3090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6A3A3B-A216-4408-8426-E0B52D92E8F6}"/>
              </a:ext>
            </a:extLst>
          </p:cNvPr>
          <p:cNvSpPr/>
          <p:nvPr/>
        </p:nvSpPr>
        <p:spPr>
          <a:xfrm>
            <a:off x="4023237" y="1816626"/>
            <a:ext cx="1193800" cy="1193800"/>
          </a:xfrm>
          <a:prstGeom prst="rect">
            <a:avLst/>
          </a:prstGeom>
          <a:solidFill>
            <a:schemeClr val="bg1"/>
          </a:solidFill>
          <a:ln w="12700"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509F6F-0FDE-4057-B4EA-7404625A5F58}"/>
              </a:ext>
            </a:extLst>
          </p:cNvPr>
          <p:cNvSpPr/>
          <p:nvPr/>
        </p:nvSpPr>
        <p:spPr>
          <a:xfrm>
            <a:off x="3607329" y="3174265"/>
            <a:ext cx="20568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dirty="0"/>
              <a:t>Осуществляет сбор, агрегацию, нормализацию и корреляцию событий информационной безопасности.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6F2B6B-ABB6-4F44-9B56-E658D19B57F1}"/>
              </a:ext>
            </a:extLst>
          </p:cNvPr>
          <p:cNvSpPr/>
          <p:nvPr/>
        </p:nvSpPr>
        <p:spPr>
          <a:xfrm>
            <a:off x="6230375" y="2413526"/>
            <a:ext cx="2317783" cy="3090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47BB175-8A67-43C8-8258-1A865E80AE71}"/>
              </a:ext>
            </a:extLst>
          </p:cNvPr>
          <p:cNvSpPr/>
          <p:nvPr/>
        </p:nvSpPr>
        <p:spPr>
          <a:xfrm>
            <a:off x="6792366" y="1816626"/>
            <a:ext cx="1193800" cy="1193800"/>
          </a:xfrm>
          <a:prstGeom prst="rect">
            <a:avLst/>
          </a:prstGeom>
          <a:solidFill>
            <a:schemeClr val="bg1"/>
          </a:solidFill>
          <a:ln w="12700"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592D71B-8968-492A-B835-365C1E8A5D4C}"/>
              </a:ext>
            </a:extLst>
          </p:cNvPr>
          <p:cNvSpPr/>
          <p:nvPr/>
        </p:nvSpPr>
        <p:spPr>
          <a:xfrm>
            <a:off x="6376458" y="3174265"/>
            <a:ext cx="20563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dirty="0"/>
              <a:t>Обеспечивает реагирование на обнаруженные инциденты информационной безопасности в зоне своей ответственности.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9E0114-58DE-4FE0-9ADA-E7C84DF39C36}"/>
              </a:ext>
            </a:extLst>
          </p:cNvPr>
          <p:cNvSpPr/>
          <p:nvPr/>
        </p:nvSpPr>
        <p:spPr>
          <a:xfrm>
            <a:off x="8999505" y="2413526"/>
            <a:ext cx="2317783" cy="414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341C114-09FD-4E07-9924-6D31C8289B38}"/>
              </a:ext>
            </a:extLst>
          </p:cNvPr>
          <p:cNvSpPr/>
          <p:nvPr/>
        </p:nvSpPr>
        <p:spPr>
          <a:xfrm>
            <a:off x="9561496" y="1816626"/>
            <a:ext cx="1193800" cy="1193800"/>
          </a:xfrm>
          <a:prstGeom prst="rect">
            <a:avLst/>
          </a:prstGeom>
          <a:solidFill>
            <a:schemeClr val="bg1"/>
          </a:solidFill>
          <a:ln w="12700"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57B4596-05DC-400E-A146-9210CA48D095}"/>
              </a:ext>
            </a:extLst>
          </p:cNvPr>
          <p:cNvSpPr/>
          <p:nvPr/>
        </p:nvSpPr>
        <p:spPr>
          <a:xfrm>
            <a:off x="9145588" y="3174265"/>
            <a:ext cx="21717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dirty="0"/>
              <a:t>Обеспечивает выявление известных уязвимостей путем автоматизированного сканирования программных и программно-аппаратных средств, сетевых служб, доступных для сетевого взаимодействия Заказчика.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AC2A7B0-501F-4176-A60B-09CC17E73CC2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15656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5FD7FD-F656-4F56-A44B-8CDFC8447E0D}"/>
              </a:ext>
            </a:extLst>
          </p:cNvPr>
          <p:cNvSpPr txBox="1"/>
          <p:nvPr/>
        </p:nvSpPr>
        <p:spPr>
          <a:xfrm>
            <a:off x="669925" y="5774393"/>
            <a:ext cx="832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b="1" dirty="0"/>
              <a:t>Корпоративный центр мониторинга должен действовать на основании выданных лицензий от ФСТЭК России и ФСБ России и руководствуется законодательством РФ.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0D89BCA-E706-4774-95DC-9A137DA14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1081" y="2143526"/>
            <a:ext cx="540000" cy="54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27AB8F-00C7-4BD1-BE9B-20839B325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9266" y="2143526"/>
            <a:ext cx="540000" cy="540000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5477A384-F2F7-4666-88EC-3ACA7E024E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8396" y="2143526"/>
            <a:ext cx="540000" cy="540000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:a16="http://schemas.microsoft.com/office/drawing/2014/main" id="{17D5A14B-B2C9-4793-BC9B-A13C704E70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0137" y="2143526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85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BE5145-C5A4-4F44-8DFC-4905BFB7033E}"/>
              </a:ext>
            </a:extLst>
          </p:cNvPr>
          <p:cNvSpPr/>
          <p:nvPr/>
        </p:nvSpPr>
        <p:spPr>
          <a:xfrm>
            <a:off x="4158519" y="1967096"/>
            <a:ext cx="8030305" cy="617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90525"/>
            <a:ext cx="9475567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подключения к корпоративному центру мониторинга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CFD066-2017-4841-896F-75E1903D6988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15656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DF6A13-9A3B-4F2F-8677-11D425AFB67C}"/>
              </a:ext>
            </a:extLst>
          </p:cNvPr>
          <p:cNvSpPr/>
          <p:nvPr/>
        </p:nvSpPr>
        <p:spPr>
          <a:xfrm>
            <a:off x="845413" y="1967096"/>
            <a:ext cx="617837" cy="617837"/>
          </a:xfrm>
          <a:prstGeom prst="rect">
            <a:avLst/>
          </a:prstGeom>
          <a:noFill/>
          <a:ln w="12700"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64B82B-9B13-4A54-B616-A2F81336BCDD}"/>
              </a:ext>
            </a:extLst>
          </p:cNvPr>
          <p:cNvSpPr/>
          <p:nvPr/>
        </p:nvSpPr>
        <p:spPr>
          <a:xfrm>
            <a:off x="4160107" y="2793425"/>
            <a:ext cx="8030305" cy="617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5DB51F-E791-43EC-9693-1CF10CE2E736}"/>
              </a:ext>
            </a:extLst>
          </p:cNvPr>
          <p:cNvSpPr/>
          <p:nvPr/>
        </p:nvSpPr>
        <p:spPr>
          <a:xfrm>
            <a:off x="847001" y="2793425"/>
            <a:ext cx="617837" cy="617837"/>
          </a:xfrm>
          <a:prstGeom prst="rect">
            <a:avLst/>
          </a:prstGeom>
          <a:noFill/>
          <a:ln w="12700"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B9434D-FA93-49E3-9330-43DEC8E6EB4A}"/>
              </a:ext>
            </a:extLst>
          </p:cNvPr>
          <p:cNvSpPr/>
          <p:nvPr/>
        </p:nvSpPr>
        <p:spPr>
          <a:xfrm>
            <a:off x="4161695" y="3666292"/>
            <a:ext cx="8030305" cy="617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ECF89A-C6EF-4D1E-9B92-272FBDA436BC}"/>
              </a:ext>
            </a:extLst>
          </p:cNvPr>
          <p:cNvSpPr/>
          <p:nvPr/>
        </p:nvSpPr>
        <p:spPr>
          <a:xfrm>
            <a:off x="848589" y="3666292"/>
            <a:ext cx="617837" cy="617837"/>
          </a:xfrm>
          <a:prstGeom prst="rect">
            <a:avLst/>
          </a:prstGeom>
          <a:noFill/>
          <a:ln w="12700"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1082FB-D285-4C50-A8E0-1A7FDD95586A}"/>
              </a:ext>
            </a:extLst>
          </p:cNvPr>
          <p:cNvSpPr/>
          <p:nvPr/>
        </p:nvSpPr>
        <p:spPr>
          <a:xfrm>
            <a:off x="4163283" y="4408407"/>
            <a:ext cx="8030305" cy="830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CA20682-D462-4B47-86B7-7B2AE6312E5E}"/>
              </a:ext>
            </a:extLst>
          </p:cNvPr>
          <p:cNvSpPr/>
          <p:nvPr/>
        </p:nvSpPr>
        <p:spPr>
          <a:xfrm>
            <a:off x="850177" y="4515017"/>
            <a:ext cx="617837" cy="617837"/>
          </a:xfrm>
          <a:prstGeom prst="rect">
            <a:avLst/>
          </a:prstGeom>
          <a:noFill/>
          <a:ln w="12700"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3727FF-71B3-4E9F-8A0D-9E6FCC0FFF4F}"/>
              </a:ext>
            </a:extLst>
          </p:cNvPr>
          <p:cNvSpPr/>
          <p:nvPr/>
        </p:nvSpPr>
        <p:spPr>
          <a:xfrm>
            <a:off x="4164871" y="5363713"/>
            <a:ext cx="8030305" cy="617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E9CF380-E3CE-4DF5-9064-691DF8E37968}"/>
              </a:ext>
            </a:extLst>
          </p:cNvPr>
          <p:cNvSpPr/>
          <p:nvPr/>
        </p:nvSpPr>
        <p:spPr>
          <a:xfrm>
            <a:off x="851765" y="5363713"/>
            <a:ext cx="617837" cy="617837"/>
          </a:xfrm>
          <a:prstGeom prst="rect">
            <a:avLst/>
          </a:prstGeom>
          <a:noFill/>
          <a:ln w="12700"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1DF494-47BB-4D27-9924-42DF8957F26E}"/>
              </a:ext>
            </a:extLst>
          </p:cNvPr>
          <p:cNvSpPr txBox="1"/>
          <p:nvPr/>
        </p:nvSpPr>
        <p:spPr>
          <a:xfrm>
            <a:off x="1621816" y="1968842"/>
            <a:ext cx="25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b="1" dirty="0"/>
              <a:t>Берет на себя основные этапы подключения</a:t>
            </a:r>
            <a:endParaRPr lang="ru-RU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9DBC64-6BFB-4855-82FE-BEEA33B5892C}"/>
              </a:ext>
            </a:extLst>
          </p:cNvPr>
          <p:cNvSpPr txBox="1"/>
          <p:nvPr/>
        </p:nvSpPr>
        <p:spPr>
          <a:xfrm>
            <a:off x="1621815" y="2809955"/>
            <a:ext cx="25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b="1" dirty="0"/>
              <a:t>Сокращение сроков подключения</a:t>
            </a:r>
            <a:endParaRPr lang="ru-RU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A1FF3C-951F-4ABE-B209-F4FE0E3E4EB7}"/>
              </a:ext>
            </a:extLst>
          </p:cNvPr>
          <p:cNvSpPr txBox="1"/>
          <p:nvPr/>
        </p:nvSpPr>
        <p:spPr>
          <a:xfrm>
            <a:off x="1621814" y="3666292"/>
            <a:ext cx="25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b="1" dirty="0"/>
              <a:t>Не требуется получение лицензии</a:t>
            </a:r>
            <a:endParaRPr lang="ru-RU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B23589-344D-42EA-B591-C1B917C61E99}"/>
              </a:ext>
            </a:extLst>
          </p:cNvPr>
          <p:cNvSpPr txBox="1"/>
          <p:nvPr/>
        </p:nvSpPr>
        <p:spPr>
          <a:xfrm>
            <a:off x="1621813" y="4509985"/>
            <a:ext cx="25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b="1" dirty="0"/>
              <a:t>Не требуется получение соглашения с НКЦКИ</a:t>
            </a:r>
            <a:endParaRPr lang="ru-RU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51AE4B-7AB3-47F9-93A4-EA7B3A295852}"/>
              </a:ext>
            </a:extLst>
          </p:cNvPr>
          <p:cNvSpPr txBox="1"/>
          <p:nvPr/>
        </p:nvSpPr>
        <p:spPr>
          <a:xfrm>
            <a:off x="1621812" y="5487267"/>
            <a:ext cx="2536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b="1" dirty="0"/>
              <a:t>Сокращение расходов</a:t>
            </a:r>
            <a:endParaRPr lang="ru-R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F96F61-441D-47F5-8A3C-8B7F7F85ACD2}"/>
              </a:ext>
            </a:extLst>
          </p:cNvPr>
          <p:cNvSpPr txBox="1"/>
          <p:nvPr/>
        </p:nvSpPr>
        <p:spPr>
          <a:xfrm>
            <a:off x="4531576" y="2103735"/>
            <a:ext cx="681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dirty="0"/>
              <a:t>Достаточно просто заключить договор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507F4B-C88F-49FC-87A1-0AB3F2195658}"/>
              </a:ext>
            </a:extLst>
          </p:cNvPr>
          <p:cNvSpPr txBox="1"/>
          <p:nvPr/>
        </p:nvSpPr>
        <p:spPr>
          <a:xfrm>
            <a:off x="4531576" y="2933066"/>
            <a:ext cx="681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ru-RU" sz="1600" dirty="0"/>
              <a:t>Ускоренное подключение к центру мониторинга за 5-7 недель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DC81CD-D27A-4460-B67A-25A57B98062E}"/>
              </a:ext>
            </a:extLst>
          </p:cNvPr>
          <p:cNvSpPr txBox="1"/>
          <p:nvPr/>
        </p:nvSpPr>
        <p:spPr>
          <a:xfrm>
            <a:off x="4531576" y="3797803"/>
            <a:ext cx="681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Корпоративный центр уже имеет все лицензии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BDE8F3-B03B-4D10-9537-6D99E9999202}"/>
              </a:ext>
            </a:extLst>
          </p:cNvPr>
          <p:cNvSpPr txBox="1"/>
          <p:nvPr/>
        </p:nvSpPr>
        <p:spPr>
          <a:xfrm>
            <a:off x="4531576" y="4654598"/>
            <a:ext cx="68150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Корпоративный центр уже имеет соглашение с НКЦКИ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72581-8EB3-41B6-B1CA-57606028CDB8}"/>
              </a:ext>
            </a:extLst>
          </p:cNvPr>
          <p:cNvSpPr txBox="1"/>
          <p:nvPr/>
        </p:nvSpPr>
        <p:spPr>
          <a:xfrm>
            <a:off x="4531576" y="5363713"/>
            <a:ext cx="681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Подключаясь к корпоративному центру мониторинга вы можете сократить затраты на организационном этапе.</a:t>
            </a:r>
          </a:p>
        </p:txBody>
      </p:sp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2C9F1904-B5CA-4293-8AD4-949E877CBF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683" y="5528660"/>
            <a:ext cx="288000" cy="288000"/>
          </a:xfrm>
          <a:prstGeom prst="rect">
            <a:avLst/>
          </a:prstGeom>
        </p:spPr>
      </p:pic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DABC5CCB-7CB2-4233-A1AC-B9AE08500A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1919" y="2982485"/>
            <a:ext cx="288000" cy="288000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id="{7B817932-B6A9-4397-A105-896EAE76E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0331" y="2133760"/>
            <a:ext cx="288000" cy="288000"/>
          </a:xfrm>
          <a:prstGeom prst="rect">
            <a:avLst/>
          </a:prstGeom>
        </p:spPr>
      </p:pic>
      <p:pic>
        <p:nvPicPr>
          <p:cNvPr id="322" name="Рисунок 321">
            <a:extLst>
              <a:ext uri="{FF2B5EF4-FFF2-40B4-BE49-F238E27FC236}">
                <a16:creationId xmlns:a16="http://schemas.microsoft.com/office/drawing/2014/main" id="{60671E43-E0F9-41E7-9877-3C3916A29B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095" y="4679935"/>
            <a:ext cx="288000" cy="288000"/>
          </a:xfrm>
          <a:prstGeom prst="rect">
            <a:avLst/>
          </a:prstGeom>
        </p:spPr>
      </p:pic>
      <p:pic>
        <p:nvPicPr>
          <p:cNvPr id="382" name="Рисунок 381">
            <a:extLst>
              <a:ext uri="{FF2B5EF4-FFF2-40B4-BE49-F238E27FC236}">
                <a16:creationId xmlns:a16="http://schemas.microsoft.com/office/drawing/2014/main" id="{C08666E7-F019-422B-90D9-8339F09A34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3507" y="3831210"/>
            <a:ext cx="288000" cy="288000"/>
          </a:xfrm>
          <a:prstGeom prst="rect">
            <a:avLst/>
          </a:prstGeom>
        </p:spPr>
      </p:pic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659C930B-5D2E-4FCB-86CF-7B1F664275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0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38200" y="1572810"/>
            <a:ext cx="10514013" cy="1027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 началом СВО кол-во атак на информационные ресурсы наших заказчиков выросло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CFD066-2017-4841-896F-75E1903D6988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15656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659C930B-5D2E-4FCB-86CF-7B1F6642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86B3D9-2ECF-4021-B0B6-AE196EC78C34}"/>
              </a:ext>
            </a:extLst>
          </p:cNvPr>
          <p:cNvSpPr/>
          <p:nvPr/>
        </p:nvSpPr>
        <p:spPr>
          <a:xfrm>
            <a:off x="682624" y="4845167"/>
            <a:ext cx="2540000" cy="80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Ddos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атаки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69BAF14-D564-4A25-851D-F43B1E54EB8E}"/>
              </a:ext>
            </a:extLst>
          </p:cNvPr>
          <p:cNvSpPr/>
          <p:nvPr/>
        </p:nvSpPr>
        <p:spPr>
          <a:xfrm>
            <a:off x="3392487" y="4845167"/>
            <a:ext cx="2540000" cy="80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Социальная инженерия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3279AC3-0A73-4985-A3E1-3A3F34B6B75B}"/>
              </a:ext>
            </a:extLst>
          </p:cNvPr>
          <p:cNvSpPr/>
          <p:nvPr/>
        </p:nvSpPr>
        <p:spPr>
          <a:xfrm>
            <a:off x="6102350" y="4845167"/>
            <a:ext cx="2540000" cy="80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Вредоносное ПО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871DD08-E688-4252-AF5D-4A0CEFE2CCE5}"/>
              </a:ext>
            </a:extLst>
          </p:cNvPr>
          <p:cNvSpPr/>
          <p:nvPr/>
        </p:nvSpPr>
        <p:spPr>
          <a:xfrm>
            <a:off x="8812213" y="4845167"/>
            <a:ext cx="2540000" cy="80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Использование уязвимостей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BD89A34-58AC-4F3F-BBB2-48BB1641748B}"/>
              </a:ext>
            </a:extLst>
          </p:cNvPr>
          <p:cNvSpPr/>
          <p:nvPr/>
        </p:nvSpPr>
        <p:spPr>
          <a:xfrm>
            <a:off x="669925" y="2966578"/>
            <a:ext cx="10682288" cy="800100"/>
          </a:xfrm>
          <a:prstGeom prst="rect">
            <a:avLst/>
          </a:prstGeom>
          <a:solidFill>
            <a:schemeClr val="bg1"/>
          </a:solidFill>
          <a:ln>
            <a:solidFill>
              <a:srgbClr val="306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Наш корпоративный центр регистрирует различные попытки взлома систем наших заказчиков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6E4F3FC-C321-4F9C-A408-16479F2F8AF7}"/>
              </a:ext>
            </a:extLst>
          </p:cNvPr>
          <p:cNvCxnSpPr>
            <a:cxnSpLocks/>
          </p:cNvCxnSpPr>
          <p:nvPr/>
        </p:nvCxnSpPr>
        <p:spPr>
          <a:xfrm>
            <a:off x="1952624" y="3835400"/>
            <a:ext cx="0" cy="900000"/>
          </a:xfrm>
          <a:prstGeom prst="straightConnector1">
            <a:avLst/>
          </a:prstGeom>
          <a:ln w="9525">
            <a:solidFill>
              <a:srgbClr val="306DA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5E921845-2DA8-46BC-B434-F3A7B9556BAE}"/>
              </a:ext>
            </a:extLst>
          </p:cNvPr>
          <p:cNvCxnSpPr>
            <a:cxnSpLocks/>
          </p:cNvCxnSpPr>
          <p:nvPr/>
        </p:nvCxnSpPr>
        <p:spPr>
          <a:xfrm>
            <a:off x="4662487" y="3835400"/>
            <a:ext cx="0" cy="900000"/>
          </a:xfrm>
          <a:prstGeom prst="straightConnector1">
            <a:avLst/>
          </a:prstGeom>
          <a:ln w="9525">
            <a:solidFill>
              <a:srgbClr val="306DA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DDAE004-DA0D-4116-86A9-E106E8C2AA0C}"/>
              </a:ext>
            </a:extLst>
          </p:cNvPr>
          <p:cNvCxnSpPr>
            <a:cxnSpLocks/>
          </p:cNvCxnSpPr>
          <p:nvPr/>
        </p:nvCxnSpPr>
        <p:spPr>
          <a:xfrm>
            <a:off x="7372350" y="3835400"/>
            <a:ext cx="0" cy="900000"/>
          </a:xfrm>
          <a:prstGeom prst="straightConnector1">
            <a:avLst/>
          </a:prstGeom>
          <a:ln w="9525">
            <a:solidFill>
              <a:srgbClr val="306DA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3841D50A-33F5-45E3-B43A-60CD7F0226A6}"/>
              </a:ext>
            </a:extLst>
          </p:cNvPr>
          <p:cNvCxnSpPr>
            <a:cxnSpLocks/>
          </p:cNvCxnSpPr>
          <p:nvPr/>
        </p:nvCxnSpPr>
        <p:spPr>
          <a:xfrm>
            <a:off x="10082213" y="3835400"/>
            <a:ext cx="0" cy="900000"/>
          </a:xfrm>
          <a:prstGeom prst="straightConnector1">
            <a:avLst/>
          </a:prstGeom>
          <a:ln w="9525">
            <a:solidFill>
              <a:srgbClr val="306DA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122DFE6-4D04-46CA-8765-C622799CA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69" y="384030"/>
            <a:ext cx="4328826" cy="7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0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A3BB2C7-F2DA-4833-9DE3-1A59A8563946}"/>
              </a:ext>
            </a:extLst>
          </p:cNvPr>
          <p:cNvSpPr/>
          <p:nvPr/>
        </p:nvSpPr>
        <p:spPr>
          <a:xfrm>
            <a:off x="5844006" y="1079814"/>
            <a:ext cx="6354604" cy="436227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38" y="587371"/>
            <a:ext cx="11073862" cy="910222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Режимы работы центров мониторинга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905D29F-A328-40B5-B4F3-5EBAA20A5ECE}"/>
              </a:ext>
            </a:extLst>
          </p:cNvPr>
          <p:cNvSpPr txBox="1">
            <a:spLocks/>
          </p:cNvSpPr>
          <p:nvPr/>
        </p:nvSpPr>
        <p:spPr>
          <a:xfrm>
            <a:off x="1577433" y="1866508"/>
            <a:ext cx="2868612" cy="568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47F15A6-34E2-447D-887E-19FDB2777FD5}"/>
              </a:ext>
            </a:extLst>
          </p:cNvPr>
          <p:cNvSpPr txBox="1">
            <a:spLocks/>
          </p:cNvSpPr>
          <p:nvPr/>
        </p:nvSpPr>
        <p:spPr>
          <a:xfrm>
            <a:off x="3028335" y="3177187"/>
            <a:ext cx="177226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cs typeface="Arial" panose="020B0604020202020204" pitchFamily="34" charset="0"/>
              </a:rPr>
              <a:t>часа в сутки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E112731-4F83-48B7-AE82-B8DB94D38A17}"/>
              </a:ext>
            </a:extLst>
          </p:cNvPr>
          <p:cNvSpPr/>
          <p:nvPr/>
        </p:nvSpPr>
        <p:spPr>
          <a:xfrm>
            <a:off x="1685433" y="2556410"/>
            <a:ext cx="3240000" cy="180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7BF0B7-7D34-4277-B0E1-82BBA439312A}"/>
              </a:ext>
            </a:extLst>
          </p:cNvPr>
          <p:cNvSpPr/>
          <p:nvPr/>
        </p:nvSpPr>
        <p:spPr>
          <a:xfrm>
            <a:off x="651924" y="0"/>
            <a:ext cx="18000" cy="1557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A41C9C2F-5AC2-4B39-B39C-9E8E81EE1813}"/>
              </a:ext>
            </a:extLst>
          </p:cNvPr>
          <p:cNvSpPr txBox="1">
            <a:spLocks/>
          </p:cNvSpPr>
          <p:nvPr/>
        </p:nvSpPr>
        <p:spPr>
          <a:xfrm>
            <a:off x="6758629" y="1853851"/>
            <a:ext cx="2868612" cy="568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Вариант 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11EC65-166E-4F0F-9AF5-8A1F9BD546BC}"/>
              </a:ext>
            </a:extLst>
          </p:cNvPr>
          <p:cNvSpPr/>
          <p:nvPr/>
        </p:nvSpPr>
        <p:spPr>
          <a:xfrm>
            <a:off x="6866629" y="2543753"/>
            <a:ext cx="3240000" cy="180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AB2A76B4-A61B-4609-922A-11A24C8A02A8}"/>
              </a:ext>
            </a:extLst>
          </p:cNvPr>
          <p:cNvSpPr txBox="1">
            <a:spLocks/>
          </p:cNvSpPr>
          <p:nvPr/>
        </p:nvSpPr>
        <p:spPr>
          <a:xfrm>
            <a:off x="1685433" y="2845910"/>
            <a:ext cx="1342902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00000"/>
              </a:lnSpc>
              <a:buNone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A1E53967-F1F3-4174-BA41-B7D741CCBD5B}"/>
              </a:ext>
            </a:extLst>
          </p:cNvPr>
          <p:cNvSpPr txBox="1">
            <a:spLocks/>
          </p:cNvSpPr>
          <p:nvPr/>
        </p:nvSpPr>
        <p:spPr>
          <a:xfrm>
            <a:off x="1685433" y="3470550"/>
            <a:ext cx="1342902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00000"/>
              </a:lnSpc>
              <a:buNone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3E858E75-8AA0-4550-A909-73E3806E885B}"/>
              </a:ext>
            </a:extLst>
          </p:cNvPr>
          <p:cNvSpPr txBox="1">
            <a:spLocks/>
          </p:cNvSpPr>
          <p:nvPr/>
        </p:nvSpPr>
        <p:spPr>
          <a:xfrm>
            <a:off x="1685433" y="4095190"/>
            <a:ext cx="1342902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00000"/>
              </a:lnSpc>
              <a:buNone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EAA9CD4C-6137-43D2-8F83-092A69045FAB}"/>
              </a:ext>
            </a:extLst>
          </p:cNvPr>
          <p:cNvSpPr txBox="1">
            <a:spLocks/>
          </p:cNvSpPr>
          <p:nvPr/>
        </p:nvSpPr>
        <p:spPr>
          <a:xfrm>
            <a:off x="3028335" y="3773724"/>
            <a:ext cx="177226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cs typeface="Arial" panose="020B0604020202020204" pitchFamily="34" charset="0"/>
              </a:rPr>
              <a:t>дней в неделю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84FCE082-017D-45B5-9652-9BD7D6710CCB}"/>
              </a:ext>
            </a:extLst>
          </p:cNvPr>
          <p:cNvSpPr txBox="1">
            <a:spLocks/>
          </p:cNvSpPr>
          <p:nvPr/>
        </p:nvSpPr>
        <p:spPr>
          <a:xfrm>
            <a:off x="3028335" y="4404849"/>
            <a:ext cx="177226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cs typeface="Arial" panose="020B0604020202020204" pitchFamily="34" charset="0"/>
              </a:rPr>
              <a:t>дней в году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AE4EDB67-5006-4CFA-AAA6-91356E9026F6}"/>
              </a:ext>
            </a:extLst>
          </p:cNvPr>
          <p:cNvSpPr txBox="1">
            <a:spLocks/>
          </p:cNvSpPr>
          <p:nvPr/>
        </p:nvSpPr>
        <p:spPr>
          <a:xfrm>
            <a:off x="8209531" y="3170369"/>
            <a:ext cx="177226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cs typeface="Arial" panose="020B0604020202020204" pitchFamily="34" charset="0"/>
              </a:rPr>
              <a:t>часов в сутки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3EF943F-43FF-4C0C-B422-C7A53C85732D}"/>
              </a:ext>
            </a:extLst>
          </p:cNvPr>
          <p:cNvSpPr txBox="1">
            <a:spLocks/>
          </p:cNvSpPr>
          <p:nvPr/>
        </p:nvSpPr>
        <p:spPr>
          <a:xfrm>
            <a:off x="6866629" y="2839092"/>
            <a:ext cx="1342902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00000"/>
              </a:lnSpc>
              <a:buNone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6FAD55FD-80AB-41E5-AEA1-7543E52622E7}"/>
              </a:ext>
            </a:extLst>
          </p:cNvPr>
          <p:cNvSpPr txBox="1">
            <a:spLocks/>
          </p:cNvSpPr>
          <p:nvPr/>
        </p:nvSpPr>
        <p:spPr>
          <a:xfrm>
            <a:off x="6866629" y="3463732"/>
            <a:ext cx="1342902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00000"/>
              </a:lnSpc>
              <a:buNone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Объект 2">
            <a:extLst>
              <a:ext uri="{FF2B5EF4-FFF2-40B4-BE49-F238E27FC236}">
                <a16:creationId xmlns:a16="http://schemas.microsoft.com/office/drawing/2014/main" id="{46E386B7-281A-4675-8B60-FD6A3D9EB8AF}"/>
              </a:ext>
            </a:extLst>
          </p:cNvPr>
          <p:cNvSpPr txBox="1">
            <a:spLocks/>
          </p:cNvSpPr>
          <p:nvPr/>
        </p:nvSpPr>
        <p:spPr>
          <a:xfrm>
            <a:off x="6866629" y="4088372"/>
            <a:ext cx="1342902" cy="769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00000"/>
              </a:lnSpc>
              <a:buNone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247</a:t>
            </a:r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id="{89F44AAB-8B62-4C1F-A2F9-C8A843A32858}"/>
              </a:ext>
            </a:extLst>
          </p:cNvPr>
          <p:cNvSpPr txBox="1">
            <a:spLocks/>
          </p:cNvSpPr>
          <p:nvPr/>
        </p:nvSpPr>
        <p:spPr>
          <a:xfrm>
            <a:off x="8209531" y="3766906"/>
            <a:ext cx="177226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cs typeface="Arial" panose="020B0604020202020204" pitchFamily="34" charset="0"/>
              </a:rPr>
              <a:t>дней в неделю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F41A4BA5-87DC-4955-AD5F-B414E445FCE9}"/>
              </a:ext>
            </a:extLst>
          </p:cNvPr>
          <p:cNvSpPr txBox="1">
            <a:spLocks/>
          </p:cNvSpPr>
          <p:nvPr/>
        </p:nvSpPr>
        <p:spPr>
          <a:xfrm>
            <a:off x="8209531" y="4398031"/>
            <a:ext cx="177226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cs typeface="Arial" panose="020B0604020202020204" pitchFamily="34" charset="0"/>
              </a:rPr>
              <a:t>дней в году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EA8699-A7FB-46A6-9608-CA4325BF3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7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38" y="587371"/>
            <a:ext cx="11073862" cy="910222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к центру мониторинга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B905D29F-A328-40B5-B4F3-5EBAA20A5ECE}"/>
              </a:ext>
            </a:extLst>
          </p:cNvPr>
          <p:cNvSpPr txBox="1">
            <a:spLocks/>
          </p:cNvSpPr>
          <p:nvPr/>
        </p:nvSpPr>
        <p:spPr>
          <a:xfrm>
            <a:off x="1577433" y="1413253"/>
            <a:ext cx="2868612" cy="568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47F15A6-34E2-447D-887E-19FDB2777FD5}"/>
              </a:ext>
            </a:extLst>
          </p:cNvPr>
          <p:cNvSpPr txBox="1">
            <a:spLocks/>
          </p:cNvSpPr>
          <p:nvPr/>
        </p:nvSpPr>
        <p:spPr>
          <a:xfrm>
            <a:off x="1146001" y="5151655"/>
            <a:ext cx="3654600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cs typeface="Arial" panose="020B0604020202020204" pitchFamily="34" charset="0"/>
              </a:rPr>
              <a:t>Схема взаимодействия с использованием   SIEM на стороне центра мониторинга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E112731-4F83-48B7-AE82-B8DB94D38A17}"/>
              </a:ext>
            </a:extLst>
          </p:cNvPr>
          <p:cNvSpPr/>
          <p:nvPr/>
        </p:nvSpPr>
        <p:spPr>
          <a:xfrm>
            <a:off x="1685433" y="2103155"/>
            <a:ext cx="3240000" cy="180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7BF0B7-7D34-4277-B0E1-82BBA439312A}"/>
              </a:ext>
            </a:extLst>
          </p:cNvPr>
          <p:cNvSpPr/>
          <p:nvPr/>
        </p:nvSpPr>
        <p:spPr>
          <a:xfrm>
            <a:off x="651924" y="0"/>
            <a:ext cx="18000" cy="15573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A41C9C2F-5AC2-4B39-B39C-9E8E81EE1813}"/>
              </a:ext>
            </a:extLst>
          </p:cNvPr>
          <p:cNvSpPr txBox="1">
            <a:spLocks/>
          </p:cNvSpPr>
          <p:nvPr/>
        </p:nvSpPr>
        <p:spPr>
          <a:xfrm>
            <a:off x="6758629" y="1400596"/>
            <a:ext cx="2868612" cy="568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Вариант 2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11EC65-166E-4F0F-9AF5-8A1F9BD546BC}"/>
              </a:ext>
            </a:extLst>
          </p:cNvPr>
          <p:cNvSpPr/>
          <p:nvPr/>
        </p:nvSpPr>
        <p:spPr>
          <a:xfrm>
            <a:off x="6866629" y="2090498"/>
            <a:ext cx="3240000" cy="18000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AE4EDB67-5006-4CFA-AAA6-91356E9026F6}"/>
              </a:ext>
            </a:extLst>
          </p:cNvPr>
          <p:cNvSpPr txBox="1">
            <a:spLocks/>
          </p:cNvSpPr>
          <p:nvPr/>
        </p:nvSpPr>
        <p:spPr>
          <a:xfrm>
            <a:off x="6327197" y="5144837"/>
            <a:ext cx="3654600" cy="7571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cs typeface="Arial" panose="020B0604020202020204" pitchFamily="34" charset="0"/>
              </a:rPr>
              <a:t>Схема взаимодействия с использованием   SIEM на стороне Заказчика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5A6549-759D-4677-B741-26CECCEE7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4" y="2242358"/>
            <a:ext cx="5127605" cy="2873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747" y="2229701"/>
            <a:ext cx="5122921" cy="28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0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7512B8-DA04-49EF-976D-DA4AE5B6D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3"/>
          <a:stretch/>
        </p:blipFill>
        <p:spPr>
          <a:xfrm>
            <a:off x="1" y="0"/>
            <a:ext cx="12191996" cy="685800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762500" y="4676263"/>
            <a:ext cx="6589713" cy="124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B7E7574-5105-4FB5-8F73-DFCC58FE41A9}"/>
              </a:ext>
            </a:extLst>
          </p:cNvPr>
          <p:cNvCxnSpPr>
            <a:cxnSpLocks/>
          </p:cNvCxnSpPr>
          <p:nvPr/>
        </p:nvCxnSpPr>
        <p:spPr>
          <a:xfrm rot="5400000">
            <a:off x="9619169" y="1656386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89C34D-ECD4-4FF7-B2CA-75ABB6D997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7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90525"/>
            <a:ext cx="9475567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жертв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CFD066-2017-4841-896F-75E1903D6988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15656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659C930B-5D2E-4FCB-86CF-7B1F6642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0BA1892-6240-49F7-9CB7-8D56674EFB8D}"/>
              </a:ext>
            </a:extLst>
          </p:cNvPr>
          <p:cNvSpPr/>
          <p:nvPr/>
        </p:nvSpPr>
        <p:spPr>
          <a:xfrm>
            <a:off x="7309988" y="4920028"/>
            <a:ext cx="3995975" cy="107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52DC62-29C7-43A6-B559-11D7625E54AA}"/>
              </a:ext>
            </a:extLst>
          </p:cNvPr>
          <p:cNvSpPr txBox="1"/>
          <p:nvPr/>
        </p:nvSpPr>
        <p:spPr>
          <a:xfrm>
            <a:off x="7398504" y="4995182"/>
            <a:ext cx="38189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/>
              <a:t>Наибольший интерес представляют субъекты критической информационной инфраструктуры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C24921F-8284-449A-9B29-AF981551D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167212"/>
              </p:ext>
            </p:extLst>
          </p:nvPr>
        </p:nvGraphicFramePr>
        <p:xfrm>
          <a:off x="1326980" y="968116"/>
          <a:ext cx="882400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872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90525"/>
            <a:ext cx="9475567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Зачем это всё нужно?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CFD066-2017-4841-896F-75E1903D6988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528045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659C930B-5D2E-4FCB-86CF-7B1F6642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0BA1892-6240-49F7-9CB7-8D56674EFB8D}"/>
              </a:ext>
            </a:extLst>
          </p:cNvPr>
          <p:cNvSpPr/>
          <p:nvPr/>
        </p:nvSpPr>
        <p:spPr>
          <a:xfrm>
            <a:off x="7309988" y="4920028"/>
            <a:ext cx="3995975" cy="107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52DC62-29C7-43A6-B559-11D7625E54AA}"/>
              </a:ext>
            </a:extLst>
          </p:cNvPr>
          <p:cNvSpPr txBox="1"/>
          <p:nvPr/>
        </p:nvSpPr>
        <p:spPr>
          <a:xfrm>
            <a:off x="7398504" y="5272181"/>
            <a:ext cx="38189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/>
              <a:t>И таких примеров очень много!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6170C99-170C-4A4F-8A9A-A7E9899E1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99" y="1570038"/>
            <a:ext cx="5473701" cy="398848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rgbClr val="306DA5"/>
                </a:solidFill>
              </a:rPr>
              <a:t>18 апреля 2022 года </a:t>
            </a:r>
            <a:r>
              <a:rPr lang="ru-RU" sz="1800" dirty="0"/>
              <a:t>министерство финансов Коста-Рики первым сообщило об атаке со стороны русских хакеров-вымогателей. Стали парализованы сразу несколько процессов: система сбора налогов, импорт и экспорт. Следующими целями хакеров </a:t>
            </a:r>
            <a:r>
              <a:rPr lang="ru-RU" sz="1800" dirty="0" err="1"/>
              <a:t>Conti</a:t>
            </a:r>
            <a:r>
              <a:rPr lang="ru-RU" sz="1800" dirty="0"/>
              <a:t> стали система управления социальным обеспечением и министерство труда.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Всего от атак российской группировки за несколько апрельских дней пострадали шесть подразделений государственной важности. Профсоюз экспортеров оценил </a:t>
            </a:r>
            <a:r>
              <a:rPr lang="ru-RU" sz="1800" b="1" dirty="0">
                <a:solidFill>
                  <a:srgbClr val="306DA5"/>
                </a:solidFill>
              </a:rPr>
              <a:t>ущерб в $200 миллионов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451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222"/>
          </a:xfrm>
        </p:spPr>
        <p:txBody>
          <a:bodyPr anchor="t"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Что делать?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7807" y="4828306"/>
            <a:ext cx="4765079" cy="1408852"/>
          </a:xfrm>
        </p:spPr>
        <p:txBody>
          <a:bodyPr>
            <a:noAutofit/>
          </a:bodyPr>
          <a:lstStyle/>
          <a:p>
            <a:pPr marL="171450" indent="-17145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152 ФЗ</a:t>
            </a:r>
          </a:p>
          <a:p>
            <a:pPr marL="171450" indent="-17145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1119</a:t>
            </a:r>
          </a:p>
          <a:p>
            <a:pPr marL="171450" indent="-17145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Приказ ФСТЭК №21</a:t>
            </a:r>
            <a:endParaRPr lang="ru-RU" sz="16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D051CF0-95C9-4F49-80EE-B942900C6FD1}"/>
              </a:ext>
            </a:extLst>
          </p:cNvPr>
          <p:cNvSpPr txBox="1">
            <a:spLocks/>
          </p:cNvSpPr>
          <p:nvPr/>
        </p:nvSpPr>
        <p:spPr>
          <a:xfrm>
            <a:off x="5797807" y="3205973"/>
            <a:ext cx="4765091" cy="1334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187 ФЗ</a:t>
            </a:r>
          </a:p>
          <a:p>
            <a:pPr marL="171450" indent="-17145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127 Постановление Правительства</a:t>
            </a:r>
          </a:p>
          <a:p>
            <a:pPr marL="171450" indent="-17145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239 приказ ФСТЭК </a:t>
            </a:r>
          </a:p>
          <a:p>
            <a:pPr marL="171450" indent="-17145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235 приказ ФСТЭК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EF4DED6-5F4D-4E43-B446-0B56A34C963B}"/>
              </a:ext>
            </a:extLst>
          </p:cNvPr>
          <p:cNvCxnSpPr>
            <a:cxnSpLocks/>
          </p:cNvCxnSpPr>
          <p:nvPr/>
        </p:nvCxnSpPr>
        <p:spPr>
          <a:xfrm rot="5400000">
            <a:off x="-994739" y="1656386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C3E4B3-5A72-4E4E-95DA-672D2E237225}"/>
              </a:ext>
            </a:extLst>
          </p:cNvPr>
          <p:cNvSpPr txBox="1"/>
          <p:nvPr/>
        </p:nvSpPr>
        <p:spPr>
          <a:xfrm>
            <a:off x="3334642" y="1903316"/>
            <a:ext cx="2194148" cy="759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Государственные информационные системы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88D6E-E12C-43C4-BA83-54EEE8C5692E}"/>
              </a:ext>
            </a:extLst>
          </p:cNvPr>
          <p:cNvSpPr txBox="1"/>
          <p:nvPr/>
        </p:nvSpPr>
        <p:spPr>
          <a:xfrm>
            <a:off x="839789" y="1882490"/>
            <a:ext cx="2138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306DA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Обеспечение информационной безопасности в Российской федерации</a:t>
            </a:r>
            <a:endParaRPr lang="ru-RU" b="1" dirty="0">
              <a:solidFill>
                <a:srgbClr val="306DA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D2554-5836-4755-A5F7-F514E789B894}"/>
              </a:ext>
            </a:extLst>
          </p:cNvPr>
          <p:cNvSpPr txBox="1"/>
          <p:nvPr/>
        </p:nvSpPr>
        <p:spPr>
          <a:xfrm>
            <a:off x="3334642" y="3205973"/>
            <a:ext cx="2194148" cy="759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Критическая информационная инфраструктура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81F43-C71B-413C-A0C3-6217A56D12C2}"/>
              </a:ext>
            </a:extLst>
          </p:cNvPr>
          <p:cNvSpPr txBox="1"/>
          <p:nvPr/>
        </p:nvSpPr>
        <p:spPr>
          <a:xfrm>
            <a:off x="3334642" y="4828306"/>
            <a:ext cx="2194148" cy="7596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Защита персональных данных</a:t>
            </a:r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FDF8B9E-F424-4CCA-8DB4-185F27EB1B33}"/>
              </a:ext>
            </a:extLst>
          </p:cNvPr>
          <p:cNvCxnSpPr>
            <a:cxnSpLocks/>
          </p:cNvCxnSpPr>
          <p:nvPr/>
        </p:nvCxnSpPr>
        <p:spPr>
          <a:xfrm flipH="1">
            <a:off x="3181019" y="1919003"/>
            <a:ext cx="4" cy="40094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1A8F88-88B6-475E-BAFB-A2DBA6634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29" name="Объект 2">
            <a:extLst>
              <a:ext uri="{FF2B5EF4-FFF2-40B4-BE49-F238E27FC236}">
                <a16:creationId xmlns:a16="http://schemas.microsoft.com/office/drawing/2014/main" id="{10EF4659-6F96-4E89-B3B2-74B63B9917FA}"/>
              </a:ext>
            </a:extLst>
          </p:cNvPr>
          <p:cNvSpPr txBox="1">
            <a:spLocks/>
          </p:cNvSpPr>
          <p:nvPr/>
        </p:nvSpPr>
        <p:spPr>
          <a:xfrm>
            <a:off x="5797807" y="1903316"/>
            <a:ext cx="4765055" cy="1066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17 приказ ФСТЭК</a:t>
            </a:r>
          </a:p>
          <a:p>
            <a:pPr marL="171450" indent="-171450"/>
            <a:r>
              <a:rPr lang="ru-R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676</a:t>
            </a:r>
            <a:endParaRPr lang="ru-RU" sz="1600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A3FFDD8-9033-4E67-BCE1-B453DCE9D6CC}"/>
              </a:ext>
            </a:extLst>
          </p:cNvPr>
          <p:cNvCxnSpPr>
            <a:cxnSpLocks/>
          </p:cNvCxnSpPr>
          <p:nvPr/>
        </p:nvCxnSpPr>
        <p:spPr>
          <a:xfrm>
            <a:off x="5732004" y="1919003"/>
            <a:ext cx="0" cy="103004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EE81D73-BAA5-488E-B7AA-95DB7D20D805}"/>
              </a:ext>
            </a:extLst>
          </p:cNvPr>
          <p:cNvCxnSpPr>
            <a:cxnSpLocks/>
          </p:cNvCxnSpPr>
          <p:nvPr/>
        </p:nvCxnSpPr>
        <p:spPr>
          <a:xfrm>
            <a:off x="5732004" y="3205973"/>
            <a:ext cx="0" cy="133484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C1C4C2B-E711-4813-BB15-B9DEB1537D8C}"/>
              </a:ext>
            </a:extLst>
          </p:cNvPr>
          <p:cNvCxnSpPr>
            <a:cxnSpLocks/>
          </p:cNvCxnSpPr>
          <p:nvPr/>
        </p:nvCxnSpPr>
        <p:spPr>
          <a:xfrm>
            <a:off x="5732004" y="4824926"/>
            <a:ext cx="0" cy="141223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6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Прямоугольник 385">
            <a:extLst>
              <a:ext uri="{FF2B5EF4-FFF2-40B4-BE49-F238E27FC236}">
                <a16:creationId xmlns:a16="http://schemas.microsoft.com/office/drawing/2014/main" id="{786D02D7-7879-46BB-A301-A63208371CB1}"/>
              </a:ext>
            </a:extLst>
          </p:cNvPr>
          <p:cNvSpPr/>
          <p:nvPr/>
        </p:nvSpPr>
        <p:spPr>
          <a:xfrm>
            <a:off x="4827904" y="843665"/>
            <a:ext cx="305334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b="1" dirty="0">
                <a:solidFill>
                  <a:srgbClr val="306DA5"/>
                </a:solidFill>
                <a:cs typeface="Times New Roman" panose="02020603050405020304" pitchFamily="18" charset="0"/>
              </a:rPr>
              <a:t>Критическая информационная инфраструктура</a:t>
            </a:r>
            <a:endParaRPr lang="ru-RU" b="1" dirty="0">
              <a:solidFill>
                <a:srgbClr val="306DA5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BE5145-C5A4-4F44-8DFC-4905BFB7033E}"/>
              </a:ext>
            </a:extLst>
          </p:cNvPr>
          <p:cNvSpPr/>
          <p:nvPr/>
        </p:nvSpPr>
        <p:spPr>
          <a:xfrm>
            <a:off x="1276212" y="843665"/>
            <a:ext cx="3053340" cy="12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b="1" dirty="0">
                <a:solidFill>
                  <a:srgbClr val="306DA5"/>
                </a:solidFill>
                <a:cs typeface="Times New Roman" panose="02020603050405020304" pitchFamily="18" charset="0"/>
              </a:rPr>
              <a:t>Государственные информационные системы</a:t>
            </a:r>
            <a:endParaRPr lang="ru-RU" b="1" dirty="0">
              <a:solidFill>
                <a:srgbClr val="306DA5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90526"/>
            <a:ext cx="9475567" cy="82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Этапы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CFD066-2017-4841-896F-75E1903D6988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15656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64B82B-9B13-4A54-B616-A2F81336BCDD}"/>
              </a:ext>
            </a:extLst>
          </p:cNvPr>
          <p:cNvSpPr/>
          <p:nvPr/>
        </p:nvSpPr>
        <p:spPr>
          <a:xfrm>
            <a:off x="1277800" y="2489666"/>
            <a:ext cx="305334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Классификация ГИС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B9434D-FA93-49E3-9330-43DEC8E6EB4A}"/>
              </a:ext>
            </a:extLst>
          </p:cNvPr>
          <p:cNvSpPr/>
          <p:nvPr/>
        </p:nvSpPr>
        <p:spPr>
          <a:xfrm>
            <a:off x="1279388" y="3741167"/>
            <a:ext cx="305334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Обеспечение безопасности ГИС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3727FF-71B3-4E9F-8A0D-9E6FCC0FFF4F}"/>
              </a:ext>
            </a:extLst>
          </p:cNvPr>
          <p:cNvSpPr/>
          <p:nvPr/>
        </p:nvSpPr>
        <p:spPr>
          <a:xfrm>
            <a:off x="4827904" y="2489666"/>
            <a:ext cx="305334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Категорирование объектов критической информационной инфраструктуры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659C930B-5D2E-4FCB-86CF-7B1F6642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392" name="TextBox 391">
            <a:extLst>
              <a:ext uri="{FF2B5EF4-FFF2-40B4-BE49-F238E27FC236}">
                <a16:creationId xmlns:a16="http://schemas.microsoft.com/office/drawing/2014/main" id="{77BFC576-7013-4580-95BE-519A6C4B8F52}"/>
              </a:ext>
            </a:extLst>
          </p:cNvPr>
          <p:cNvSpPr txBox="1"/>
          <p:nvPr/>
        </p:nvSpPr>
        <p:spPr>
          <a:xfrm>
            <a:off x="997909" y="3741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0BA1892-6240-49F7-9CB7-8D56674EFB8D}"/>
              </a:ext>
            </a:extLst>
          </p:cNvPr>
          <p:cNvSpPr/>
          <p:nvPr/>
        </p:nvSpPr>
        <p:spPr>
          <a:xfrm>
            <a:off x="4827904" y="3741167"/>
            <a:ext cx="3053340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Обеспечение безопасности значимых объектов КИИ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9391BC8-10C9-4F81-AD73-2277A4BDDC05}"/>
              </a:ext>
            </a:extLst>
          </p:cNvPr>
          <p:cNvSpPr/>
          <p:nvPr/>
        </p:nvSpPr>
        <p:spPr>
          <a:xfrm>
            <a:off x="4826462" y="5010668"/>
            <a:ext cx="3053340" cy="12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Подключение значимых объектов КИИ к государственной системе обнаружения и ликвидации последствий компьютерных атак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057056E-DB08-469B-BC43-4177F8B365E0}"/>
              </a:ext>
            </a:extLst>
          </p:cNvPr>
          <p:cNvSpPr/>
          <p:nvPr/>
        </p:nvSpPr>
        <p:spPr>
          <a:xfrm>
            <a:off x="8459259" y="1095665"/>
            <a:ext cx="3053340" cy="10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b="1" dirty="0">
                <a:solidFill>
                  <a:srgbClr val="306DA5"/>
                </a:solidFill>
                <a:cs typeface="Times New Roman" panose="02020603050405020304" pitchFamily="18" charset="0"/>
              </a:rPr>
              <a:t>Защита персональных данных</a:t>
            </a:r>
            <a:endParaRPr lang="ru-RU" b="1" dirty="0">
              <a:solidFill>
                <a:srgbClr val="306DA5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A8FACA9-C71B-4CC1-A11C-44D52068D64F}"/>
              </a:ext>
            </a:extLst>
          </p:cNvPr>
          <p:cNvSpPr/>
          <p:nvPr/>
        </p:nvSpPr>
        <p:spPr>
          <a:xfrm>
            <a:off x="8437363" y="2511973"/>
            <a:ext cx="3075236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уровня защищенности </a:t>
            </a:r>
            <a:r>
              <a:rPr lang="ru-RU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ПДн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AB5A923-75AC-42F4-9E38-7B1B331BF423}"/>
              </a:ext>
            </a:extLst>
          </p:cNvPr>
          <p:cNvSpPr/>
          <p:nvPr/>
        </p:nvSpPr>
        <p:spPr>
          <a:xfrm>
            <a:off x="8437363" y="3694298"/>
            <a:ext cx="3075236" cy="100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anose="02020603050405020304" pitchFamily="18" charset="0"/>
              </a:rPr>
              <a:t>Обеспечение безопасности ИС </a:t>
            </a:r>
            <a:r>
              <a:rPr lang="ru-RU" sz="1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ПДн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405D908D-5E91-411F-81D8-593C07F957AA}"/>
              </a:ext>
            </a:extLst>
          </p:cNvPr>
          <p:cNvSpPr>
            <a:spLocks noChangeAspect="1"/>
          </p:cNvSpPr>
          <p:nvPr/>
        </p:nvSpPr>
        <p:spPr>
          <a:xfrm>
            <a:off x="849918" y="2489666"/>
            <a:ext cx="360000" cy="36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6F1AA299-85BB-4327-8ABF-E06A8612D2A3}"/>
              </a:ext>
            </a:extLst>
          </p:cNvPr>
          <p:cNvSpPr>
            <a:spLocks noChangeAspect="1"/>
          </p:cNvSpPr>
          <p:nvPr/>
        </p:nvSpPr>
        <p:spPr>
          <a:xfrm>
            <a:off x="849918" y="3741167"/>
            <a:ext cx="360000" cy="36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0CA7D97E-6564-4456-88F8-A2E82D0AC017}"/>
              </a:ext>
            </a:extLst>
          </p:cNvPr>
          <p:cNvSpPr>
            <a:spLocks noChangeAspect="1"/>
          </p:cNvSpPr>
          <p:nvPr/>
        </p:nvSpPr>
        <p:spPr>
          <a:xfrm>
            <a:off x="4416574" y="2489666"/>
            <a:ext cx="360000" cy="36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1D8AFCEB-C3F1-4301-848D-77F0D619A652}"/>
              </a:ext>
            </a:extLst>
          </p:cNvPr>
          <p:cNvSpPr>
            <a:spLocks noChangeAspect="1"/>
          </p:cNvSpPr>
          <p:nvPr/>
        </p:nvSpPr>
        <p:spPr>
          <a:xfrm>
            <a:off x="4416574" y="3741167"/>
            <a:ext cx="360000" cy="36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0498F690-A30B-491C-9FAA-6D741D6EFA36}"/>
              </a:ext>
            </a:extLst>
          </p:cNvPr>
          <p:cNvSpPr>
            <a:spLocks noChangeAspect="1"/>
          </p:cNvSpPr>
          <p:nvPr/>
        </p:nvSpPr>
        <p:spPr>
          <a:xfrm>
            <a:off x="4416574" y="5010668"/>
            <a:ext cx="360000" cy="36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0EBE3A5E-175D-45FE-9259-0C74D6501333}"/>
              </a:ext>
            </a:extLst>
          </p:cNvPr>
          <p:cNvCxnSpPr>
            <a:cxnSpLocks/>
          </p:cNvCxnSpPr>
          <p:nvPr/>
        </p:nvCxnSpPr>
        <p:spPr>
          <a:xfrm flipH="1">
            <a:off x="1276212" y="2196288"/>
            <a:ext cx="30533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3C8A0D84-5036-4D6D-BF43-E3D0041EBB74}"/>
              </a:ext>
            </a:extLst>
          </p:cNvPr>
          <p:cNvCxnSpPr>
            <a:cxnSpLocks/>
          </p:cNvCxnSpPr>
          <p:nvPr/>
        </p:nvCxnSpPr>
        <p:spPr>
          <a:xfrm flipH="1">
            <a:off x="4856787" y="2196288"/>
            <a:ext cx="30533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FFFE84C3-BCFC-48D1-8DC4-4D44AE7C6B52}"/>
              </a:ext>
            </a:extLst>
          </p:cNvPr>
          <p:cNvCxnSpPr>
            <a:cxnSpLocks/>
          </p:cNvCxnSpPr>
          <p:nvPr/>
        </p:nvCxnSpPr>
        <p:spPr>
          <a:xfrm flipH="1">
            <a:off x="8437362" y="2196288"/>
            <a:ext cx="30533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>
            <a:extLst>
              <a:ext uri="{FF2B5EF4-FFF2-40B4-BE49-F238E27FC236}">
                <a16:creationId xmlns:a16="http://schemas.microsoft.com/office/drawing/2014/main" id="{275024E2-DB81-4D76-AE56-5202651820F6}"/>
              </a:ext>
            </a:extLst>
          </p:cNvPr>
          <p:cNvSpPr>
            <a:spLocks noChangeAspect="1"/>
          </p:cNvSpPr>
          <p:nvPr/>
        </p:nvSpPr>
        <p:spPr>
          <a:xfrm>
            <a:off x="8016420" y="2486005"/>
            <a:ext cx="360000" cy="36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F06B3636-62F4-4DF4-B002-FDF80D6AAB5D}"/>
              </a:ext>
            </a:extLst>
          </p:cNvPr>
          <p:cNvSpPr>
            <a:spLocks noChangeAspect="1"/>
          </p:cNvSpPr>
          <p:nvPr/>
        </p:nvSpPr>
        <p:spPr>
          <a:xfrm>
            <a:off x="8016420" y="3737506"/>
            <a:ext cx="360000" cy="360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5374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Прямоугольник 385">
            <a:extLst>
              <a:ext uri="{FF2B5EF4-FFF2-40B4-BE49-F238E27FC236}">
                <a16:creationId xmlns:a16="http://schemas.microsoft.com/office/drawing/2014/main" id="{786D02D7-7879-46BB-A301-A63208371CB1}"/>
              </a:ext>
            </a:extLst>
          </p:cNvPr>
          <p:cNvSpPr/>
          <p:nvPr/>
        </p:nvSpPr>
        <p:spPr>
          <a:xfrm>
            <a:off x="7309988" y="1832935"/>
            <a:ext cx="3995975" cy="1362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BE5145-C5A4-4F44-8DFC-4905BFB7033E}"/>
              </a:ext>
            </a:extLst>
          </p:cNvPr>
          <p:cNvSpPr/>
          <p:nvPr/>
        </p:nvSpPr>
        <p:spPr>
          <a:xfrm>
            <a:off x="1841913" y="1832935"/>
            <a:ext cx="3995975" cy="1358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90525"/>
            <a:ext cx="9475567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Категорирование объектов КИИ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CFD066-2017-4841-896F-75E1903D6988}"/>
              </a:ext>
            </a:extLst>
          </p:cNvPr>
          <p:cNvCxnSpPr>
            <a:cxnSpLocks/>
          </p:cNvCxnSpPr>
          <p:nvPr/>
        </p:nvCxnSpPr>
        <p:spPr>
          <a:xfrm>
            <a:off x="669925" y="-8278"/>
            <a:ext cx="0" cy="156561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64B82B-9B13-4A54-B616-A2F81336BCDD}"/>
              </a:ext>
            </a:extLst>
          </p:cNvPr>
          <p:cNvSpPr/>
          <p:nvPr/>
        </p:nvSpPr>
        <p:spPr>
          <a:xfrm>
            <a:off x="1843501" y="3371452"/>
            <a:ext cx="3995975" cy="1358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B9434D-FA93-49E3-9330-43DEC8E6EB4A}"/>
              </a:ext>
            </a:extLst>
          </p:cNvPr>
          <p:cNvSpPr/>
          <p:nvPr/>
        </p:nvSpPr>
        <p:spPr>
          <a:xfrm>
            <a:off x="1845089" y="4909970"/>
            <a:ext cx="3995975" cy="108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3727FF-71B3-4E9F-8A0D-9E6FCC0FFF4F}"/>
              </a:ext>
            </a:extLst>
          </p:cNvPr>
          <p:cNvSpPr/>
          <p:nvPr/>
        </p:nvSpPr>
        <p:spPr>
          <a:xfrm>
            <a:off x="7309988" y="3371452"/>
            <a:ext cx="3995975" cy="1362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F96F61-441D-47F5-8A3C-8B7F7F85ACD2}"/>
              </a:ext>
            </a:extLst>
          </p:cNvPr>
          <p:cNvSpPr txBox="1"/>
          <p:nvPr/>
        </p:nvSpPr>
        <p:spPr>
          <a:xfrm>
            <a:off x="2025299" y="2327502"/>
            <a:ext cx="38189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0070C0"/>
              </a:buClr>
            </a:pPr>
            <a:r>
              <a:rPr lang="ru-RU" dirty="0"/>
              <a:t>Формирование комиссии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507F4B-C88F-49FC-87A1-0AB3F2195658}"/>
              </a:ext>
            </a:extLst>
          </p:cNvPr>
          <p:cNvSpPr txBox="1"/>
          <p:nvPr/>
        </p:nvSpPr>
        <p:spPr>
          <a:xfrm>
            <a:off x="2025299" y="3866018"/>
            <a:ext cx="38189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Clr>
                <a:srgbClr val="0070C0"/>
              </a:buClr>
            </a:pPr>
            <a:r>
              <a:rPr lang="ru-RU" dirty="0"/>
              <a:t>Определение процессов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DC81CD-D27A-4460-B67A-25A57B98062E}"/>
              </a:ext>
            </a:extLst>
          </p:cNvPr>
          <p:cNvSpPr txBox="1"/>
          <p:nvPr/>
        </p:nvSpPr>
        <p:spPr>
          <a:xfrm>
            <a:off x="2025299" y="5128652"/>
            <a:ext cx="381894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/>
              <a:t>Определение критических процессов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BDE8F3-B03B-4D10-9537-6D99E9999202}"/>
              </a:ext>
            </a:extLst>
          </p:cNvPr>
          <p:cNvSpPr txBox="1"/>
          <p:nvPr/>
        </p:nvSpPr>
        <p:spPr>
          <a:xfrm>
            <a:off x="7398504" y="2052307"/>
            <a:ext cx="38189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/>
              <a:t>Определение объектов КИИ, подготовка перечня, отправка в ФСТЭК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72581-8EB3-41B6-B1CA-57606028CDB8}"/>
              </a:ext>
            </a:extLst>
          </p:cNvPr>
          <p:cNvSpPr txBox="1"/>
          <p:nvPr/>
        </p:nvSpPr>
        <p:spPr>
          <a:xfrm>
            <a:off x="7398504" y="3590825"/>
            <a:ext cx="381894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/>
              <a:t>Подготовка форм сведений №236 для каждого объекта КИИ и Акта категорирования</a:t>
            </a:r>
          </a:p>
        </p:txBody>
      </p:sp>
      <p:pic>
        <p:nvPicPr>
          <p:cNvPr id="385" name="Рисунок 384">
            <a:extLst>
              <a:ext uri="{FF2B5EF4-FFF2-40B4-BE49-F238E27FC236}">
                <a16:creationId xmlns:a16="http://schemas.microsoft.com/office/drawing/2014/main" id="{659C930B-5D2E-4FCB-86CF-7B1F66427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grpSp>
        <p:nvGrpSpPr>
          <p:cNvPr id="399" name="Группа 398">
            <a:extLst>
              <a:ext uri="{FF2B5EF4-FFF2-40B4-BE49-F238E27FC236}">
                <a16:creationId xmlns:a16="http://schemas.microsoft.com/office/drawing/2014/main" id="{8857C944-D3DE-426F-98FB-3BCDCCE3D1EA}"/>
              </a:ext>
            </a:extLst>
          </p:cNvPr>
          <p:cNvGrpSpPr/>
          <p:nvPr/>
        </p:nvGrpSpPr>
        <p:grpSpPr>
          <a:xfrm>
            <a:off x="847000" y="3549252"/>
            <a:ext cx="756000" cy="756000"/>
            <a:chOff x="847000" y="3496080"/>
            <a:chExt cx="756000" cy="75600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915DB51F-E791-43EC-9693-1CF10CE2E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7000" y="3496080"/>
              <a:ext cx="756000" cy="756000"/>
            </a:xfrm>
            <a:prstGeom prst="ellipse">
              <a:avLst/>
            </a:prstGeom>
            <a:noFill/>
            <a:ln w="12700">
              <a:solidFill>
                <a:srgbClr val="306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C150FA32-AF67-4E5B-AD35-83D794BB1EFE}"/>
                </a:ext>
              </a:extLst>
            </p:cNvPr>
            <p:cNvSpPr txBox="1"/>
            <p:nvPr/>
          </p:nvSpPr>
          <p:spPr>
            <a:xfrm>
              <a:off x="1072569" y="36894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ru-RU" dirty="0"/>
            </a:p>
          </p:txBody>
        </p:sp>
      </p:grpSp>
      <p:grpSp>
        <p:nvGrpSpPr>
          <p:cNvPr id="398" name="Группа 397">
            <a:extLst>
              <a:ext uri="{FF2B5EF4-FFF2-40B4-BE49-F238E27FC236}">
                <a16:creationId xmlns:a16="http://schemas.microsoft.com/office/drawing/2014/main" id="{EB300BE3-24FC-42EC-B8AF-5AC511335D80}"/>
              </a:ext>
            </a:extLst>
          </p:cNvPr>
          <p:cNvGrpSpPr/>
          <p:nvPr/>
        </p:nvGrpSpPr>
        <p:grpSpPr>
          <a:xfrm>
            <a:off x="845412" y="2010735"/>
            <a:ext cx="756000" cy="756000"/>
            <a:chOff x="845412" y="1967095"/>
            <a:chExt cx="756000" cy="75600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FADF6A13-9A3B-4F2F-8677-11D425AFB6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412" y="1967095"/>
              <a:ext cx="756000" cy="756000"/>
            </a:xfrm>
            <a:prstGeom prst="ellipse">
              <a:avLst/>
            </a:prstGeom>
            <a:noFill/>
            <a:ln w="12700">
              <a:solidFill>
                <a:srgbClr val="306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700F0565-FF0C-489D-92AB-436BBDF4942B}"/>
                </a:ext>
              </a:extLst>
            </p:cNvPr>
            <p:cNvSpPr txBox="1"/>
            <p:nvPr/>
          </p:nvSpPr>
          <p:spPr>
            <a:xfrm>
              <a:off x="1072569" y="21604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1</a:t>
              </a:r>
            </a:p>
          </p:txBody>
        </p:sp>
      </p:grpSp>
      <p:grpSp>
        <p:nvGrpSpPr>
          <p:cNvPr id="400" name="Группа 399">
            <a:extLst>
              <a:ext uri="{FF2B5EF4-FFF2-40B4-BE49-F238E27FC236}">
                <a16:creationId xmlns:a16="http://schemas.microsoft.com/office/drawing/2014/main" id="{14D6BFAB-E231-4293-ADED-5213523F10CA}"/>
              </a:ext>
            </a:extLst>
          </p:cNvPr>
          <p:cNvGrpSpPr/>
          <p:nvPr/>
        </p:nvGrpSpPr>
        <p:grpSpPr>
          <a:xfrm>
            <a:off x="848588" y="5087770"/>
            <a:ext cx="756000" cy="756000"/>
            <a:chOff x="848588" y="5025066"/>
            <a:chExt cx="756000" cy="756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ABECF89A-C6EF-4D1E-9B92-272FBDA436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588" y="5025066"/>
              <a:ext cx="756000" cy="756000"/>
            </a:xfrm>
            <a:prstGeom prst="ellipse">
              <a:avLst/>
            </a:prstGeom>
            <a:noFill/>
            <a:ln w="12700">
              <a:solidFill>
                <a:srgbClr val="306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77BFC576-7013-4580-95BE-519A6C4B8F52}"/>
                </a:ext>
              </a:extLst>
            </p:cNvPr>
            <p:cNvSpPr txBox="1"/>
            <p:nvPr/>
          </p:nvSpPr>
          <p:spPr>
            <a:xfrm>
              <a:off x="1072569" y="5218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endParaRPr lang="ru-RU" dirty="0"/>
            </a:p>
          </p:txBody>
        </p:sp>
      </p:grpSp>
      <p:grpSp>
        <p:nvGrpSpPr>
          <p:cNvPr id="396" name="Группа 395">
            <a:extLst>
              <a:ext uri="{FF2B5EF4-FFF2-40B4-BE49-F238E27FC236}">
                <a16:creationId xmlns:a16="http://schemas.microsoft.com/office/drawing/2014/main" id="{922AB229-C3E6-4F92-B1C5-C2ADEFA74C14}"/>
              </a:ext>
            </a:extLst>
          </p:cNvPr>
          <p:cNvGrpSpPr/>
          <p:nvPr/>
        </p:nvGrpSpPr>
        <p:grpSpPr>
          <a:xfrm>
            <a:off x="6313487" y="3549252"/>
            <a:ext cx="756000" cy="756000"/>
            <a:chOff x="6313487" y="3682055"/>
            <a:chExt cx="756000" cy="756000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0E9CF380-E3CE-4DF5-9064-691DF8E37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3487" y="3682055"/>
              <a:ext cx="756000" cy="756000"/>
            </a:xfrm>
            <a:prstGeom prst="ellipse">
              <a:avLst/>
            </a:prstGeom>
            <a:noFill/>
            <a:ln w="12700">
              <a:solidFill>
                <a:srgbClr val="306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7698C398-82DE-4E87-A992-FF6486E7B034}"/>
                </a:ext>
              </a:extLst>
            </p:cNvPr>
            <p:cNvSpPr txBox="1"/>
            <p:nvPr/>
          </p:nvSpPr>
          <p:spPr>
            <a:xfrm>
              <a:off x="6540644" y="3875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endParaRPr lang="ru-RU" dirty="0"/>
            </a:p>
          </p:txBody>
        </p:sp>
      </p:grpSp>
      <p:grpSp>
        <p:nvGrpSpPr>
          <p:cNvPr id="397" name="Группа 396">
            <a:extLst>
              <a:ext uri="{FF2B5EF4-FFF2-40B4-BE49-F238E27FC236}">
                <a16:creationId xmlns:a16="http://schemas.microsoft.com/office/drawing/2014/main" id="{85D25B40-3001-41FF-86B5-FABE3ACCD3FD}"/>
              </a:ext>
            </a:extLst>
          </p:cNvPr>
          <p:cNvGrpSpPr/>
          <p:nvPr/>
        </p:nvGrpSpPr>
        <p:grpSpPr>
          <a:xfrm>
            <a:off x="6311899" y="2010735"/>
            <a:ext cx="756000" cy="756000"/>
            <a:chOff x="6311899" y="1966008"/>
            <a:chExt cx="756000" cy="756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7CA20682-D462-4B47-86B7-7B2AE6312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1899" y="1966008"/>
              <a:ext cx="756000" cy="756000"/>
            </a:xfrm>
            <a:prstGeom prst="ellipse">
              <a:avLst/>
            </a:prstGeom>
            <a:noFill/>
            <a:ln w="12700">
              <a:solidFill>
                <a:srgbClr val="306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5B0DDC2D-275B-4250-A27E-477BC4517A64}"/>
                </a:ext>
              </a:extLst>
            </p:cNvPr>
            <p:cNvSpPr txBox="1"/>
            <p:nvPr/>
          </p:nvSpPr>
          <p:spPr>
            <a:xfrm>
              <a:off x="6540644" y="21593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ru-RU" dirty="0"/>
            </a:p>
          </p:txBody>
        </p: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0BA1892-6240-49F7-9CB7-8D56674EFB8D}"/>
              </a:ext>
            </a:extLst>
          </p:cNvPr>
          <p:cNvSpPr/>
          <p:nvPr/>
        </p:nvSpPr>
        <p:spPr>
          <a:xfrm>
            <a:off x="7309988" y="4920028"/>
            <a:ext cx="3995975" cy="1073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52DC62-29C7-43A6-B559-11D7625E54AA}"/>
              </a:ext>
            </a:extLst>
          </p:cNvPr>
          <p:cNvSpPr txBox="1"/>
          <p:nvPr/>
        </p:nvSpPr>
        <p:spPr>
          <a:xfrm>
            <a:off x="7398504" y="5272181"/>
            <a:ext cx="381894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/>
              <a:t>Отправка форм сведений в ФСТЭК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0C914B9-BFEC-4E2B-9329-D4595966DA0A}"/>
              </a:ext>
            </a:extLst>
          </p:cNvPr>
          <p:cNvGrpSpPr/>
          <p:nvPr/>
        </p:nvGrpSpPr>
        <p:grpSpPr>
          <a:xfrm>
            <a:off x="6313487" y="5097828"/>
            <a:ext cx="756000" cy="756000"/>
            <a:chOff x="6313487" y="3682055"/>
            <a:chExt cx="756000" cy="756000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FAC2731F-5667-4966-86EC-272ABEE69A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13487" y="3682055"/>
              <a:ext cx="756000" cy="756000"/>
            </a:xfrm>
            <a:prstGeom prst="ellipse">
              <a:avLst/>
            </a:prstGeom>
            <a:noFill/>
            <a:ln w="12700">
              <a:solidFill>
                <a:srgbClr val="306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DD0AD4D-9A4C-48F4-901D-4F5C9A7A04AD}"/>
                </a:ext>
              </a:extLst>
            </p:cNvPr>
            <p:cNvSpPr txBox="1"/>
            <p:nvPr/>
          </p:nvSpPr>
          <p:spPr>
            <a:xfrm>
              <a:off x="6540644" y="3875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730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1D09352-3B8A-4EA6-BCC2-05EFB2CDF55C}"/>
              </a:ext>
            </a:extLst>
          </p:cNvPr>
          <p:cNvSpPr/>
          <p:nvPr/>
        </p:nvSpPr>
        <p:spPr>
          <a:xfrm>
            <a:off x="4391862" y="2314830"/>
            <a:ext cx="7800137" cy="1502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C29AF12-D5D1-4A80-BF0C-FF41C9C04957}"/>
              </a:ext>
            </a:extLst>
          </p:cNvPr>
          <p:cNvSpPr/>
          <p:nvPr/>
        </p:nvSpPr>
        <p:spPr>
          <a:xfrm>
            <a:off x="4391862" y="4020911"/>
            <a:ext cx="7800137" cy="2837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28554"/>
            <a:ext cx="10515600" cy="601526"/>
          </a:xfrm>
        </p:spPr>
        <p:txBody>
          <a:bodyPr anchor="t">
            <a:normAutofit/>
          </a:bodyPr>
          <a:lstStyle/>
          <a:p>
            <a:r>
              <a:rPr lang="ru-RU" sz="1800" b="1" dirty="0">
                <a:solidFill>
                  <a:srgbClr val="306DA5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Этапы создания подсистемы</a:t>
            </a:r>
            <a:endParaRPr lang="ru-RU" sz="1800" b="1" dirty="0">
              <a:solidFill>
                <a:srgbClr val="306D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4508" y="4115015"/>
            <a:ext cx="7105395" cy="2377859"/>
          </a:xfrm>
        </p:spPr>
        <p:txBody>
          <a:bodyPr>
            <a:noAutofit/>
          </a:bodyPr>
          <a:lstStyle/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Установка и настройка средств защиты информации.</a:t>
            </a:r>
          </a:p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Разработка организационно-распорядительных документов, регламентирующих правила и процедуры обеспечения безопасности.</a:t>
            </a:r>
          </a:p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Предварительные испытания подсистемы безопасности.</a:t>
            </a:r>
          </a:p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Опытная эксплуатация подсистемы безопасности.</a:t>
            </a:r>
          </a:p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Анализ уязвимостей и принятие мер по их устранению.</a:t>
            </a:r>
          </a:p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Приемочные испытания подсистемы безопасности.</a:t>
            </a:r>
          </a:p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Аттестация подсистемы безопасности.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D051CF0-95C9-4F49-80EE-B942900C6FD1}"/>
              </a:ext>
            </a:extLst>
          </p:cNvPr>
          <p:cNvSpPr txBox="1">
            <a:spLocks/>
          </p:cNvSpPr>
          <p:nvPr/>
        </p:nvSpPr>
        <p:spPr>
          <a:xfrm>
            <a:off x="4734509" y="2577042"/>
            <a:ext cx="6840620" cy="1066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Анализ угроз безопасности информации.</a:t>
            </a:r>
          </a:p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Проектирование подсистемы безопасности.</a:t>
            </a:r>
          </a:p>
          <a:p>
            <a:pPr marL="266700" lvl="1" indent="-266700" defTabSz="1007943">
              <a:lnSpc>
                <a:spcPct val="100000"/>
              </a:lnSpc>
              <a:defRPr/>
            </a:pPr>
            <a:r>
              <a:rPr lang="ru-RU" sz="1600" dirty="0">
                <a:ea typeface="Roboto" panose="02000000000000000000" pitchFamily="2" charset="0"/>
              </a:rPr>
              <a:t>Разработка рабочей (эксплуатационной) документации.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EF4DED6-5F4D-4E43-B446-0B56A34C963B}"/>
              </a:ext>
            </a:extLst>
          </p:cNvPr>
          <p:cNvCxnSpPr>
            <a:cxnSpLocks/>
          </p:cNvCxnSpPr>
          <p:nvPr/>
        </p:nvCxnSpPr>
        <p:spPr>
          <a:xfrm rot="5400000">
            <a:off x="-994739" y="1656386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C3E4B3-5A72-4E4E-95DA-672D2E237225}"/>
              </a:ext>
            </a:extLst>
          </p:cNvPr>
          <p:cNvSpPr txBox="1"/>
          <p:nvPr/>
        </p:nvSpPr>
        <p:spPr>
          <a:xfrm>
            <a:off x="2271344" y="1296173"/>
            <a:ext cx="118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Roboto" panose="02000000000000000000" pitchFamily="2" charset="0"/>
              </a:rPr>
              <a:t>Установка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88D6E-E12C-43C4-BA83-54EEE8C5692E}"/>
              </a:ext>
            </a:extLst>
          </p:cNvPr>
          <p:cNvSpPr txBox="1"/>
          <p:nvPr/>
        </p:nvSpPr>
        <p:spPr>
          <a:xfrm>
            <a:off x="1161611" y="1275347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rgbClr val="306DA5"/>
                </a:solidFill>
                <a:ea typeface="Roboto" panose="02000000000000000000" pitchFamily="2" charset="0"/>
              </a:rPr>
              <a:t>1 этап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EB09F-0E2B-4263-A248-A87CB58FB1B2}"/>
              </a:ext>
            </a:extLst>
          </p:cNvPr>
          <p:cNvSpPr txBox="1"/>
          <p:nvPr/>
        </p:nvSpPr>
        <p:spPr>
          <a:xfrm>
            <a:off x="2271344" y="1596455"/>
            <a:ext cx="2341296" cy="7633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600" dirty="0">
                <a:ea typeface="Roboto" panose="02000000000000000000" pitchFamily="2" charset="0"/>
              </a:rPr>
              <a:t>требований к подсистеме </a:t>
            </a:r>
            <a:br>
              <a:rPr lang="ru-RU" sz="1600" dirty="0">
                <a:ea typeface="Roboto" panose="02000000000000000000" pitchFamily="2" charset="0"/>
              </a:rPr>
            </a:br>
            <a:r>
              <a:rPr lang="ru-RU" sz="1600" dirty="0">
                <a:ea typeface="Roboto" panose="02000000000000000000" pitchFamily="2" charset="0"/>
              </a:rPr>
              <a:t>безопасности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D2554-5836-4755-A5F7-F514E789B894}"/>
              </a:ext>
            </a:extLst>
          </p:cNvPr>
          <p:cNvSpPr txBox="1"/>
          <p:nvPr/>
        </p:nvSpPr>
        <p:spPr>
          <a:xfrm>
            <a:off x="2271344" y="2255799"/>
            <a:ext cx="131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Roboto" panose="02000000000000000000" pitchFamily="2" charset="0"/>
              </a:rPr>
              <a:t>Разработка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0EA353-8188-4651-966A-CB9F3B98CC5E}"/>
              </a:ext>
            </a:extLst>
          </p:cNvPr>
          <p:cNvSpPr txBox="1"/>
          <p:nvPr/>
        </p:nvSpPr>
        <p:spPr>
          <a:xfrm>
            <a:off x="1161611" y="2253966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rgbClr val="306DA5"/>
                </a:solidFill>
                <a:ea typeface="Roboto" panose="02000000000000000000" pitchFamily="2" charset="0"/>
              </a:rPr>
              <a:t>2 этап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B536D-505E-43F1-A934-FC1B305CC0ED}"/>
              </a:ext>
            </a:extLst>
          </p:cNvPr>
          <p:cNvSpPr txBox="1"/>
          <p:nvPr/>
        </p:nvSpPr>
        <p:spPr>
          <a:xfrm>
            <a:off x="2271344" y="2617457"/>
            <a:ext cx="2456231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>
                <a:ea typeface="Roboto" panose="02000000000000000000" pitchFamily="2" charset="0"/>
              </a:rPr>
              <a:t>организационных и технических мер по обеспечению безопасности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81F43-C71B-413C-A0C3-6217A56D12C2}"/>
              </a:ext>
            </a:extLst>
          </p:cNvPr>
          <p:cNvSpPr txBox="1"/>
          <p:nvPr/>
        </p:nvSpPr>
        <p:spPr>
          <a:xfrm>
            <a:off x="2271344" y="3993413"/>
            <a:ext cx="129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Roboto" panose="02000000000000000000" pitchFamily="2" charset="0"/>
              </a:rPr>
              <a:t>Внедрение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3924C7-FB78-4C38-B09F-A6B78CBA5207}"/>
              </a:ext>
            </a:extLst>
          </p:cNvPr>
          <p:cNvSpPr txBox="1"/>
          <p:nvPr/>
        </p:nvSpPr>
        <p:spPr>
          <a:xfrm>
            <a:off x="1161611" y="4020911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rgbClr val="306DA5"/>
                </a:solidFill>
                <a:ea typeface="Roboto" panose="02000000000000000000" pitchFamily="2" charset="0"/>
              </a:rPr>
              <a:t>3 этап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37C383-7A8F-45EE-8165-D4919469348B}"/>
              </a:ext>
            </a:extLst>
          </p:cNvPr>
          <p:cNvSpPr txBox="1"/>
          <p:nvPr/>
        </p:nvSpPr>
        <p:spPr>
          <a:xfrm>
            <a:off x="2271344" y="4387225"/>
            <a:ext cx="241624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>
                <a:ea typeface="Roboto" panose="02000000000000000000" pitchFamily="2" charset="0"/>
              </a:rPr>
              <a:t>организационных и технических мер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FDF8B9E-F424-4CCA-8DB4-185F27EB1B33}"/>
              </a:ext>
            </a:extLst>
          </p:cNvPr>
          <p:cNvCxnSpPr>
            <a:cxnSpLocks/>
          </p:cNvCxnSpPr>
          <p:nvPr/>
        </p:nvCxnSpPr>
        <p:spPr>
          <a:xfrm>
            <a:off x="2117725" y="1311860"/>
            <a:ext cx="0" cy="73915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AA1AEBF-DE4C-4D84-AB4E-76BFAA605F33}"/>
              </a:ext>
            </a:extLst>
          </p:cNvPr>
          <p:cNvCxnSpPr>
            <a:cxnSpLocks/>
          </p:cNvCxnSpPr>
          <p:nvPr/>
        </p:nvCxnSpPr>
        <p:spPr>
          <a:xfrm>
            <a:off x="2117725" y="2314830"/>
            <a:ext cx="0" cy="139988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7DB32F8-2BD6-4E5D-8268-DAFCB332BE8E}"/>
              </a:ext>
            </a:extLst>
          </p:cNvPr>
          <p:cNvCxnSpPr>
            <a:cxnSpLocks/>
          </p:cNvCxnSpPr>
          <p:nvPr/>
        </p:nvCxnSpPr>
        <p:spPr>
          <a:xfrm>
            <a:off x="2127250" y="4020911"/>
            <a:ext cx="0" cy="101264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1A8F88-88B6-475E-BAFB-A2DBA6634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839788" y="386468"/>
            <a:ext cx="10515600" cy="51571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Обеспечение безопасности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7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222"/>
          </a:xfrm>
        </p:spPr>
        <p:txBody>
          <a:bodyPr anchor="t"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Анализ угроз безопасности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807" y="4828306"/>
            <a:ext cx="4765079" cy="1408852"/>
          </a:xfrm>
        </p:spPr>
        <p:txBody>
          <a:bodyPr>
            <a:noAutofit/>
          </a:bodyPr>
          <a:lstStyle/>
          <a:p>
            <a:r>
              <a:rPr lang="ru-RU" sz="1600" dirty="0"/>
              <a:t>Источник угрозы</a:t>
            </a:r>
          </a:p>
          <a:p>
            <a:r>
              <a:rPr lang="ru-RU" sz="1600" dirty="0"/>
              <a:t>Уязвимости</a:t>
            </a:r>
          </a:p>
          <a:p>
            <a:r>
              <a:rPr lang="ru-RU" sz="1600" dirty="0"/>
              <a:t>Способы реализации</a:t>
            </a:r>
          </a:p>
          <a:p>
            <a:r>
              <a:rPr lang="ru-RU" sz="1600" dirty="0"/>
              <a:t>Последствия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D051CF0-95C9-4F49-80EE-B942900C6FD1}"/>
              </a:ext>
            </a:extLst>
          </p:cNvPr>
          <p:cNvSpPr txBox="1">
            <a:spLocks/>
          </p:cNvSpPr>
          <p:nvPr/>
        </p:nvSpPr>
        <p:spPr>
          <a:xfrm>
            <a:off x="5416807" y="3205973"/>
            <a:ext cx="4765091" cy="1334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Вид нарушителя</a:t>
            </a:r>
          </a:p>
          <a:p>
            <a:r>
              <a:rPr lang="ru-RU" sz="1600" dirty="0"/>
              <a:t>Тип нарушителя</a:t>
            </a:r>
          </a:p>
          <a:p>
            <a:r>
              <a:rPr lang="ru-RU" sz="1600" dirty="0"/>
              <a:t>Потенциал</a:t>
            </a:r>
          </a:p>
          <a:p>
            <a:r>
              <a:rPr lang="ru-RU" sz="1600" dirty="0"/>
              <a:t>Возможности реализации угроз</a:t>
            </a:r>
          </a:p>
          <a:p>
            <a:pPr marL="0" indent="0">
              <a:buNone/>
            </a:pPr>
            <a:endParaRPr lang="ru-RU" sz="16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EF4DED6-5F4D-4E43-B446-0B56A34C963B}"/>
              </a:ext>
            </a:extLst>
          </p:cNvPr>
          <p:cNvCxnSpPr>
            <a:cxnSpLocks/>
          </p:cNvCxnSpPr>
          <p:nvPr/>
        </p:nvCxnSpPr>
        <p:spPr>
          <a:xfrm rot="5400000">
            <a:off x="-994739" y="1656386"/>
            <a:ext cx="332932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1C3E4B3-5A72-4E4E-95DA-672D2E237225}"/>
              </a:ext>
            </a:extLst>
          </p:cNvPr>
          <p:cNvSpPr txBox="1"/>
          <p:nvPr/>
        </p:nvSpPr>
        <p:spPr>
          <a:xfrm>
            <a:off x="2953642" y="1903316"/>
            <a:ext cx="143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Roboto" panose="02000000000000000000" pitchFamily="2" charset="0"/>
              </a:rPr>
              <a:t>Архитектура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88D6E-E12C-43C4-BA83-54EEE8C5692E}"/>
              </a:ext>
            </a:extLst>
          </p:cNvPr>
          <p:cNvSpPr txBox="1"/>
          <p:nvPr/>
        </p:nvSpPr>
        <p:spPr>
          <a:xfrm>
            <a:off x="839789" y="1882490"/>
            <a:ext cx="184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306DA5"/>
                </a:solidFill>
              </a:rPr>
              <a:t>Модель угроз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EB09F-0E2B-4263-A248-A87CB58FB1B2}"/>
              </a:ext>
            </a:extLst>
          </p:cNvPr>
          <p:cNvSpPr txBox="1"/>
          <p:nvPr/>
        </p:nvSpPr>
        <p:spPr>
          <a:xfrm>
            <a:off x="2953642" y="2264974"/>
            <a:ext cx="2040549" cy="4223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600" dirty="0">
                <a:ea typeface="Roboto" panose="02000000000000000000" pitchFamily="2" charset="0"/>
              </a:rPr>
              <a:t>Защищаемой системы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D2554-5836-4755-A5F7-F514E789B894}"/>
              </a:ext>
            </a:extLst>
          </p:cNvPr>
          <p:cNvSpPr txBox="1"/>
          <p:nvPr/>
        </p:nvSpPr>
        <p:spPr>
          <a:xfrm>
            <a:off x="2953642" y="3205973"/>
            <a:ext cx="176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Roboto" panose="02000000000000000000" pitchFamily="2" charset="0"/>
              </a:rPr>
              <a:t>Характеристика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B536D-505E-43F1-A934-FC1B305CC0ED}"/>
              </a:ext>
            </a:extLst>
          </p:cNvPr>
          <p:cNvSpPr txBox="1"/>
          <p:nvPr/>
        </p:nvSpPr>
        <p:spPr>
          <a:xfrm>
            <a:off x="2953643" y="3551866"/>
            <a:ext cx="2040548" cy="7401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/>
              <a:t>источников угроз (модель нарушителя)</a:t>
            </a:r>
            <a:endParaRPr lang="ru-RU" sz="1600" dirty="0"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81F43-C71B-413C-A0C3-6217A56D12C2}"/>
              </a:ext>
            </a:extLst>
          </p:cNvPr>
          <p:cNvSpPr txBox="1"/>
          <p:nvPr/>
        </p:nvSpPr>
        <p:spPr>
          <a:xfrm>
            <a:off x="2953642" y="482830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a typeface="Roboto" panose="02000000000000000000" pitchFamily="2" charset="0"/>
              </a:rPr>
              <a:t>Описание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37C383-7A8F-45EE-8165-D4919469348B}"/>
              </a:ext>
            </a:extLst>
          </p:cNvPr>
          <p:cNvSpPr txBox="1"/>
          <p:nvPr/>
        </p:nvSpPr>
        <p:spPr>
          <a:xfrm>
            <a:off x="2953642" y="5206352"/>
            <a:ext cx="2040543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/>
              <a:t>Всех актуальных угроз</a:t>
            </a:r>
            <a:endParaRPr lang="ru-RU" sz="1600" dirty="0">
              <a:ea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FDF8B9E-F424-4CCA-8DB4-185F27EB1B33}"/>
              </a:ext>
            </a:extLst>
          </p:cNvPr>
          <p:cNvCxnSpPr>
            <a:cxnSpLocks/>
          </p:cNvCxnSpPr>
          <p:nvPr/>
        </p:nvCxnSpPr>
        <p:spPr>
          <a:xfrm flipH="1">
            <a:off x="2800019" y="1919003"/>
            <a:ext cx="4" cy="400944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1A8F88-88B6-475E-BAFB-A2DBA6634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9" y="6191521"/>
            <a:ext cx="1141874" cy="495480"/>
          </a:xfrm>
          <a:prstGeom prst="rect">
            <a:avLst/>
          </a:prstGeom>
        </p:spPr>
      </p:pic>
      <p:sp>
        <p:nvSpPr>
          <p:cNvPr id="29" name="Объект 2">
            <a:extLst>
              <a:ext uri="{FF2B5EF4-FFF2-40B4-BE49-F238E27FC236}">
                <a16:creationId xmlns:a16="http://schemas.microsoft.com/office/drawing/2014/main" id="{10EF4659-6F96-4E89-B3B2-74B63B9917FA}"/>
              </a:ext>
            </a:extLst>
          </p:cNvPr>
          <p:cNvSpPr txBox="1">
            <a:spLocks/>
          </p:cNvSpPr>
          <p:nvPr/>
        </p:nvSpPr>
        <p:spPr>
          <a:xfrm>
            <a:off x="5416807" y="1903316"/>
            <a:ext cx="4765055" cy="1066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Цель и задачи</a:t>
            </a:r>
          </a:p>
          <a:p>
            <a:r>
              <a:rPr lang="ru-RU" sz="1600" dirty="0"/>
              <a:t>Перечень обрабатываемой информации</a:t>
            </a:r>
          </a:p>
          <a:p>
            <a:r>
              <a:rPr lang="ru-RU" sz="1600" dirty="0"/>
              <a:t>Функциональная структура и т.п.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A3FFDD8-9033-4E67-BCE1-B453DCE9D6CC}"/>
              </a:ext>
            </a:extLst>
          </p:cNvPr>
          <p:cNvCxnSpPr>
            <a:cxnSpLocks/>
          </p:cNvCxnSpPr>
          <p:nvPr/>
        </p:nvCxnSpPr>
        <p:spPr>
          <a:xfrm>
            <a:off x="5351004" y="1919003"/>
            <a:ext cx="0" cy="103004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EE81D73-BAA5-488E-B7AA-95DB7D20D805}"/>
              </a:ext>
            </a:extLst>
          </p:cNvPr>
          <p:cNvCxnSpPr>
            <a:cxnSpLocks/>
          </p:cNvCxnSpPr>
          <p:nvPr/>
        </p:nvCxnSpPr>
        <p:spPr>
          <a:xfrm>
            <a:off x="5351004" y="3205973"/>
            <a:ext cx="0" cy="133484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C1C4C2B-E711-4813-BB15-B9DEB1537D8C}"/>
              </a:ext>
            </a:extLst>
          </p:cNvPr>
          <p:cNvCxnSpPr>
            <a:cxnSpLocks/>
          </p:cNvCxnSpPr>
          <p:nvPr/>
        </p:nvCxnSpPr>
        <p:spPr>
          <a:xfrm>
            <a:off x="5351004" y="4824926"/>
            <a:ext cx="0" cy="141223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21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21803</TotalTime>
  <Words>938</Words>
  <Application>Microsoft Office PowerPoint</Application>
  <PresentationFormat>Широкоэкранный</PresentationFormat>
  <Paragraphs>237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делать?</vt:lpstr>
      <vt:lpstr>Презентация PowerPoint</vt:lpstr>
      <vt:lpstr>Презентация PowerPoint</vt:lpstr>
      <vt:lpstr>Этапы создания подсистемы</vt:lpstr>
      <vt:lpstr>Анализ угроз безопасности информации</vt:lpstr>
      <vt:lpstr>Презентация PowerPoint</vt:lpstr>
      <vt:lpstr>Презентация PowerPoint</vt:lpstr>
      <vt:lpstr>Презентация PowerPoint</vt:lpstr>
      <vt:lpstr>Проектирование подсистемы безопасности  Выбор СЗИ</vt:lpstr>
      <vt:lpstr>Анализ уязвимостей и их устранение</vt:lpstr>
      <vt:lpstr>Реагирование на компьютерные инциденты</vt:lpstr>
      <vt:lpstr>Презентация PowerPoint</vt:lpstr>
      <vt:lpstr>Виды центров мониторинга информационной безопасности </vt:lpstr>
      <vt:lpstr>Презентация PowerPoint</vt:lpstr>
      <vt:lpstr>Презентация PowerPoint</vt:lpstr>
      <vt:lpstr>Режимы работы центров мониторинга</vt:lpstr>
      <vt:lpstr>Подключение к центру мониторинга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Гусева Ирина</dc:creator>
  <cp:lastModifiedBy>Кравец Татьяна Андреевна</cp:lastModifiedBy>
  <cp:revision>493</cp:revision>
  <dcterms:created xsi:type="dcterms:W3CDTF">2020-04-13T13:38:07Z</dcterms:created>
  <dcterms:modified xsi:type="dcterms:W3CDTF">2022-10-17T14:36:00Z</dcterms:modified>
</cp:coreProperties>
</file>